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9"/>
  </p:notesMasterIdLst>
  <p:sldIdLst>
    <p:sldId id="281" r:id="rId2"/>
    <p:sldId id="291" r:id="rId3"/>
    <p:sldId id="283" r:id="rId4"/>
    <p:sldId id="284" r:id="rId5"/>
    <p:sldId id="287" r:id="rId6"/>
    <p:sldId id="288" r:id="rId7"/>
    <p:sldId id="292" r:id="rId8"/>
  </p:sldIdLst>
  <p:sldSz cx="9144000" cy="6858000" type="screen4x3"/>
  <p:notesSz cx="6797675" cy="9926638"/>
  <p:custDataLst>
    <p:tags r:id="rId10"/>
  </p:custDataLst>
  <p:defaultTextStyle>
    <a:defPPr>
      <a:defRPr lang="ru-RU"/>
    </a:defPPr>
    <a:lvl1pPr marL="0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1pPr>
    <a:lvl2pPr marL="427939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2pPr>
    <a:lvl3pPr marL="855878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3pPr>
    <a:lvl4pPr marL="1283818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4pPr>
    <a:lvl5pPr marL="1711757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5pPr>
    <a:lvl6pPr marL="2139696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6pPr>
    <a:lvl7pPr marL="2567635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7pPr>
    <a:lvl8pPr marL="2995574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8pPr>
    <a:lvl9pPr marL="3423514" algn="l" defTabSz="85587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1E1F"/>
    <a:srgbClr val="AD4F0F"/>
    <a:srgbClr val="CC5D12"/>
    <a:srgbClr val="173469"/>
    <a:srgbClr val="1C3C76"/>
    <a:srgbClr val="6013AD"/>
    <a:srgbClr val="621314"/>
    <a:srgbClr val="365B1D"/>
    <a:srgbClr val="5C11A6"/>
    <a:srgbClr val="5208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0" autoAdjust="0"/>
    <p:restoredTop sz="88051" autoAdjust="0"/>
  </p:normalViewPr>
  <p:slideViewPr>
    <p:cSldViewPr snapToGrid="0">
      <p:cViewPr varScale="1">
        <p:scale>
          <a:sx n="115" d="100"/>
          <a:sy n="115" d="100"/>
        </p:scale>
        <p:origin x="13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0E327-3008-40BE-B15F-FD9D620F4785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06FF4-3BAE-4DFD-B6EA-BBB347357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1pPr>
    <a:lvl2pPr marL="427939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2pPr>
    <a:lvl3pPr marL="855878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3pPr>
    <a:lvl4pPr marL="1283818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4pPr>
    <a:lvl5pPr marL="1711757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5pPr>
    <a:lvl6pPr marL="2139696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6pPr>
    <a:lvl7pPr marL="2567635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7pPr>
    <a:lvl8pPr marL="2995574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8pPr>
    <a:lvl9pPr marL="3423514" algn="l" defTabSz="85587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84336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54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05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02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86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3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83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36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3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34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91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4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72067069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think-cell Slide" r:id="rId15" imgW="338" imgH="338" progId="TCLayout.ActiveDocument.1">
                  <p:embed/>
                </p:oleObj>
              </mc:Choice>
              <mc:Fallback>
                <p:oleObj name="think-cell Slide" r:id="rId1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61DFB-CCA6-4D68-A649-E742B33332F4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055F4-A77F-407B-B170-A000E4C9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15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jpeg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Объект 3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878699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>
            <a:off x="8845691" y="6610610"/>
            <a:ext cx="234950" cy="190500"/>
          </a:xfrm>
          <a:prstGeom prst="ellipse">
            <a:avLst/>
          </a:prstGeom>
          <a:solidFill>
            <a:srgbClr val="264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2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6550" y="6545417"/>
            <a:ext cx="354240" cy="304271"/>
          </a:xfrm>
        </p:spPr>
        <p:txBody>
          <a:bodyPr/>
          <a:lstStyle/>
          <a:p>
            <a:pPr algn="ctr"/>
            <a:fld id="{8A5055F4-A77F-407B-B170-A000E4C9CE66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hape 242"/>
          <p:cNvSpPr txBox="1"/>
          <p:nvPr/>
        </p:nvSpPr>
        <p:spPr>
          <a:xfrm>
            <a:off x="1035546" y="113200"/>
            <a:ext cx="5794750" cy="44319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ФГБОУ ВО СТАВРОПОЛЬСКИЙ ГОСУДАРСТВЕННЫЙ АГРАРНЫЙ УНИВЕРСИТЕТ</a:t>
            </a:r>
            <a:endParaRPr lang="ru-RU" sz="1440" b="1" dirty="0">
              <a:solidFill>
                <a:srgbClr val="84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ОСНОВНОЙ герб под резк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" y="40325"/>
            <a:ext cx="588948" cy="5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6926" y="629274"/>
            <a:ext cx="2265220" cy="16035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0" name="Прямоугольник 9"/>
          <p:cNvSpPr/>
          <p:nvPr/>
        </p:nvSpPr>
        <p:spPr>
          <a:xfrm>
            <a:off x="2396836" y="629275"/>
            <a:ext cx="2064329" cy="16035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1" name="Прямоугольник 10"/>
          <p:cNvSpPr/>
          <p:nvPr/>
        </p:nvSpPr>
        <p:spPr>
          <a:xfrm>
            <a:off x="4599712" y="629275"/>
            <a:ext cx="2230584" cy="160357"/>
          </a:xfrm>
          <a:prstGeom prst="rect">
            <a:avLst/>
          </a:prstGeom>
          <a:gradFill flip="none" rotWithShape="1">
            <a:gsLst>
              <a:gs pos="0">
                <a:srgbClr val="8D2A2B">
                  <a:shade val="30000"/>
                  <a:satMod val="115000"/>
                </a:srgbClr>
              </a:gs>
              <a:gs pos="50000">
                <a:srgbClr val="8D2A2B">
                  <a:shade val="67500"/>
                  <a:satMod val="115000"/>
                </a:srgbClr>
              </a:gs>
              <a:gs pos="100000">
                <a:srgbClr val="8D2A2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2" name="Прямоугольник 11"/>
          <p:cNvSpPr/>
          <p:nvPr/>
        </p:nvSpPr>
        <p:spPr>
          <a:xfrm>
            <a:off x="6972309" y="629275"/>
            <a:ext cx="2171699" cy="160357"/>
          </a:xfrm>
          <a:prstGeom prst="rect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36" name="TextBox 1"/>
          <p:cNvSpPr txBox="1">
            <a:spLocks noChangeArrowheads="1"/>
          </p:cNvSpPr>
          <p:nvPr/>
        </p:nvSpPr>
        <p:spPr bwMode="auto">
          <a:xfrm>
            <a:off x="489992" y="1716297"/>
            <a:ext cx="8163091" cy="123110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t" anchorCtr="0">
            <a:spAutoFit/>
          </a:bodyPr>
          <a:lstStyle>
            <a:defPPr>
              <a:defRPr lang="ru-RU"/>
            </a:defPPr>
            <a:lvl1pPr algn="ctr">
              <a:defRPr sz="1440" b="1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altLang="ru-RU" sz="1600" dirty="0" smtClean="0"/>
              <a:t>О </a:t>
            </a:r>
            <a:r>
              <a:rPr lang="ru-RU" altLang="ru-RU" sz="1600" dirty="0"/>
              <a:t>РЕАЛИЗАЦИИ МЕРОПРИЯТИЙ ПО ТРАНСФОРМАЦИИ</a:t>
            </a:r>
          </a:p>
          <a:p>
            <a:r>
              <a:rPr lang="ru-RU" altLang="ru-RU" sz="1600" dirty="0"/>
              <a:t>ФГБОУ ВО СТАВРОПОЛЬСКИЙ ГОСУДАРСТВЕННЫЙ АГРАРНЫЙ УНИВЕРСИТЕТ </a:t>
            </a:r>
          </a:p>
          <a:p>
            <a:r>
              <a:rPr lang="ru-RU" altLang="ru-RU" sz="1600" dirty="0"/>
              <a:t>В УНИВЕРСИТЕТСКИЙ ЦЕНТР </a:t>
            </a:r>
            <a:r>
              <a:rPr lang="ru-RU" altLang="ru-RU" sz="1600" dirty="0" smtClean="0"/>
              <a:t/>
            </a:r>
            <a:br>
              <a:rPr lang="ru-RU" altLang="ru-RU" sz="1600" dirty="0" smtClean="0"/>
            </a:br>
            <a:r>
              <a:rPr lang="ru-RU" altLang="ru-RU" sz="1600" dirty="0" smtClean="0"/>
              <a:t>ТЕХНОЛОГИЧЕСКОГО </a:t>
            </a:r>
            <a:r>
              <a:rPr lang="ru-RU" altLang="ru-RU" sz="1600" dirty="0"/>
              <a:t>И ИННОВАЦИОННОГО РАЗВИТИЯ</a:t>
            </a:r>
            <a:br>
              <a:rPr lang="ru-RU" altLang="ru-RU" sz="1600" dirty="0"/>
            </a:br>
            <a:r>
              <a:rPr lang="ru-RU" altLang="ru-RU" sz="1600" dirty="0"/>
              <a:t>СТАВРОПОЛЬСКОГО КРАЯ на 2017 – 2019 годы</a:t>
            </a:r>
          </a:p>
        </p:txBody>
      </p:sp>
      <p:sp>
        <p:nvSpPr>
          <p:cNvPr id="37" name="TextBox 1"/>
          <p:cNvSpPr txBox="1">
            <a:spLocks noChangeArrowheads="1"/>
          </p:cNvSpPr>
          <p:nvPr/>
        </p:nvSpPr>
        <p:spPr bwMode="auto">
          <a:xfrm>
            <a:off x="1331187" y="3322472"/>
            <a:ext cx="64807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600" b="1" dirty="0">
                <a:solidFill>
                  <a:srgbClr val="841E1F"/>
                </a:solidFill>
                <a:cs typeface="Arial" panose="020B0604020202020204" pitchFamily="34" charset="0"/>
              </a:rPr>
              <a:t>ТРУХАЧЕВ ВЛАДИМИР ИВАНОВИЧ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600" b="1" dirty="0" smtClean="0">
                <a:solidFill>
                  <a:srgbClr val="002060"/>
                </a:solidFill>
              </a:rPr>
              <a:t>Ректор, Академик Российской академии наук,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доктор сельскохозяйственных наук, профессор,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доктор экономических наук, профессор,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Заслуженный деятель науки РФ, Герой труда Ставрополья, Депутат Думы Ставропольского края</a:t>
            </a:r>
            <a:endParaRPr lang="ru-RU" altLang="ru-RU" sz="1600" b="1" dirty="0">
              <a:solidFill>
                <a:srgbClr val="002060"/>
              </a:solidFill>
            </a:endParaRPr>
          </a:p>
        </p:txBody>
      </p: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1359362" y="6256803"/>
            <a:ext cx="6480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600" b="1" dirty="0" smtClean="0">
                <a:solidFill>
                  <a:srgbClr val="002060"/>
                </a:solidFill>
              </a:rPr>
              <a:t>г. Ставрополь, 21 </a:t>
            </a:r>
            <a:r>
              <a:rPr lang="ru-RU" altLang="ru-RU" sz="1600" b="1" dirty="0" smtClean="0">
                <a:solidFill>
                  <a:srgbClr val="002060"/>
                </a:solidFill>
              </a:rPr>
              <a:t>сентября </a:t>
            </a:r>
            <a:r>
              <a:rPr lang="ru-RU" altLang="ru-RU" sz="1600" b="1" dirty="0" smtClean="0">
                <a:solidFill>
                  <a:srgbClr val="002060"/>
                </a:solidFill>
              </a:rPr>
              <a:t>2017 года</a:t>
            </a:r>
            <a:endParaRPr lang="ru-RU" altLang="ru-RU" sz="1600" b="1" dirty="0">
              <a:solidFill>
                <a:srgbClr val="002060"/>
              </a:solidFill>
            </a:endParaRPr>
          </a:p>
        </p:txBody>
      </p:sp>
      <p:pic>
        <p:nvPicPr>
          <p:cNvPr id="40" name="Рисунок 3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159" y="28631"/>
            <a:ext cx="2132870" cy="56804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9481" y="5918249"/>
            <a:ext cx="42604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Инвестиционный форум «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АгроЮг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2017»</a:t>
            </a:r>
          </a:p>
        </p:txBody>
      </p:sp>
    </p:spTree>
    <p:extLst>
      <p:ext uri="{BB962C8B-B14F-4D97-AF65-F5344CB8AC3E}">
        <p14:creationId xmlns:p14="http://schemas.microsoft.com/office/powerpoint/2010/main" val="23214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Объект 3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878699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38" name="Объект 3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>
            <a:off x="8845691" y="6610610"/>
            <a:ext cx="234950" cy="190500"/>
          </a:xfrm>
          <a:prstGeom prst="ellipse">
            <a:avLst/>
          </a:prstGeom>
          <a:solidFill>
            <a:srgbClr val="264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2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6550" y="6545417"/>
            <a:ext cx="354240" cy="304271"/>
          </a:xfrm>
        </p:spPr>
        <p:txBody>
          <a:bodyPr/>
          <a:lstStyle/>
          <a:p>
            <a:pPr algn="ctr"/>
            <a:fld id="{8A5055F4-A77F-407B-B170-A000E4C9CE66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hape 242"/>
          <p:cNvSpPr txBox="1"/>
          <p:nvPr/>
        </p:nvSpPr>
        <p:spPr>
          <a:xfrm>
            <a:off x="3600770" y="238440"/>
            <a:ext cx="4779301" cy="2215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И ЗАДАЧИ ПРОГРАММЫ ТРАНСФОРМАЦИИ</a:t>
            </a:r>
            <a:endParaRPr lang="ru-RU" sz="1440" b="1" dirty="0">
              <a:solidFill>
                <a:srgbClr val="84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ОСНОВНОЙ герб под резк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" y="40325"/>
            <a:ext cx="588948" cy="5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57963" y="38164"/>
            <a:ext cx="2714134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80" b="1" dirty="0" smtClean="0">
                <a:solidFill>
                  <a:srgbClr val="002060"/>
                </a:solidFill>
              </a:rPr>
              <a:t>Презентационные материалы Ставропольского  государственного аграрного  университета</a:t>
            </a:r>
            <a:endParaRPr lang="ru-RU" altLang="ru-RU" sz="108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6926" y="629274"/>
            <a:ext cx="2265220" cy="16035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0" name="Прямоугольник 9"/>
          <p:cNvSpPr/>
          <p:nvPr/>
        </p:nvSpPr>
        <p:spPr>
          <a:xfrm>
            <a:off x="2396836" y="629275"/>
            <a:ext cx="2064329" cy="16035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1" name="Прямоугольник 10"/>
          <p:cNvSpPr/>
          <p:nvPr/>
        </p:nvSpPr>
        <p:spPr>
          <a:xfrm>
            <a:off x="4599712" y="629275"/>
            <a:ext cx="2230584" cy="160357"/>
          </a:xfrm>
          <a:prstGeom prst="rect">
            <a:avLst/>
          </a:prstGeom>
          <a:gradFill flip="none" rotWithShape="1">
            <a:gsLst>
              <a:gs pos="0">
                <a:srgbClr val="8D2A2B">
                  <a:shade val="30000"/>
                  <a:satMod val="115000"/>
                </a:srgbClr>
              </a:gs>
              <a:gs pos="50000">
                <a:srgbClr val="8D2A2B">
                  <a:shade val="67500"/>
                  <a:satMod val="115000"/>
                </a:srgbClr>
              </a:gs>
              <a:gs pos="100000">
                <a:srgbClr val="8D2A2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2" name="Прямоугольник 11"/>
          <p:cNvSpPr/>
          <p:nvPr/>
        </p:nvSpPr>
        <p:spPr>
          <a:xfrm>
            <a:off x="6972309" y="629275"/>
            <a:ext cx="2171699" cy="160357"/>
          </a:xfrm>
          <a:prstGeom prst="rect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3" name="Прямоугольник 12"/>
          <p:cNvSpPr/>
          <p:nvPr/>
        </p:nvSpPr>
        <p:spPr>
          <a:xfrm>
            <a:off x="191758" y="900651"/>
            <a:ext cx="2538061" cy="5935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Цель 1.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Трансформация Ставропольского </a:t>
            </a:r>
            <a:r>
              <a:rPr lang="ru-RU" sz="108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ГАУ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ведущий университетский центр инновационного и технологического развития Ставропольского края, в центр образования, науки, инноваций и культуры Юга России, обеспечивающего прирост человеческого потенциала АПК и устойчивое развитие сельских территорий региона, а также способствующего сохранению и приумножению нравственных, культурных и научных ценностей общества.</a:t>
            </a:r>
            <a:endParaRPr lang="ru-RU" sz="84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Цель 2.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Закрепление новой роли университета в качестве экспертного и научно-инновационного центра по разработке и актуализации стратегии социально-экономического развития Ставропольского края</a:t>
            </a:r>
            <a:r>
              <a:rPr lang="ru-RU" sz="108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080" b="1" dirty="0" smtClean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Цель </a:t>
            </a:r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сотрудничества с субъектами малого и среднего предпринимательства, крупными компаниями, в том числе, участниками инновационных и промышленных кластеров региона, ассоциаций и других объединений, в целях расширения сферы применения R&amp;D компетенций.</a:t>
            </a:r>
            <a:endParaRPr lang="ru-RU" sz="108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2515635" y="891042"/>
            <a:ext cx="358371" cy="5864865"/>
          </a:xfrm>
          <a:prstGeom prst="rightBrace">
            <a:avLst>
              <a:gd name="adj1" fmla="val 146313"/>
              <a:gd name="adj2" fmla="val 50494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440"/>
          </a:p>
        </p:txBody>
      </p:sp>
      <p:sp>
        <p:nvSpPr>
          <p:cNvPr id="15" name="Прямоугольник 14"/>
          <p:cNvSpPr/>
          <p:nvPr/>
        </p:nvSpPr>
        <p:spPr>
          <a:xfrm>
            <a:off x="3109831" y="916173"/>
            <a:ext cx="5970811" cy="5921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Обеспечить капитализацию образовательных, научных и технических результатов Ставропольского ГАУ в отраслях агропромышленного комплекса Ставропольского края.</a:t>
            </a: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Создать условия для реализации проектно-ориентированных образовательных программ естественнонаучного, инженерного, социально-экономического профилей, предполагающих командное выполнение проектов полного жизненного цикла и востребованных инновационной экономикой Ставропольского края для развития перспективного рынка «</a:t>
            </a:r>
            <a:r>
              <a:rPr lang="ru-RU" sz="108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FoodNet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Ставропольского края в рамках </a:t>
            </a:r>
            <a:r>
              <a:rPr lang="ru-RU" sz="108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НТИ.</a:t>
            </a:r>
            <a:endParaRPr lang="ru-RU" sz="108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Гармонизировать тематику научных исследований Ставропольского ГАУ со Стратегией научно-технологического развития </a:t>
            </a:r>
            <a:r>
              <a:rPr lang="ru-RU" sz="108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РФ</a:t>
            </a:r>
            <a:endParaRPr lang="ru-RU" sz="108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 условия взаимодействия Ставропольского ГАУ с научно-исследовательскими организациями региона и </a:t>
            </a:r>
            <a:r>
              <a:rPr lang="ru-RU" sz="108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направленных на повышение эффективности научных исследований и технологических разработок, и привлекающих в вуз талантливых молодых ученых в рамках компетенций по внедрению и развитию перспективного рынка «</a:t>
            </a:r>
            <a:r>
              <a:rPr lang="ru-RU" sz="10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FoodNet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в экономику Ставропольского края.</a:t>
            </a: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условия реализации непрерывного </a:t>
            </a:r>
            <a:r>
              <a:rPr lang="ru-RU" sz="10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агробиотехнологического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образования детей и взрослых, повышения информационной, финансовой и правовой грамотности граждан, развития профессиональной компетентности преподавателей.</a:t>
            </a: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инновационной экосистемы Ставропольского ГАУ, на принципах самоорганизации, саморегулирования и саморазвития, характеризующуюся входными и выходными потоками идей нацеленных на коммерциализацию результатов интеллектуальной деятельности, неразрывное превращение инновационной идеи в сделку. </a:t>
            </a: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Массовое вовлечение студентов, аспирантов и научно-педагогических работников в инновационную и предпринимательскую деятельность.</a:t>
            </a: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 инжиниринговый центр агропромышленного комплекса Ставропольского края, обеспечивающий технологическую и бизнес-инфраструктуру для содействия компаниям в реализации проектов по направлениям развития перспективного рынка «</a:t>
            </a:r>
            <a:r>
              <a:rPr lang="ru-RU" sz="10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FoodNet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Ставропольского края в рамках </a:t>
            </a:r>
            <a:r>
              <a:rPr lang="ru-RU" sz="108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НТИ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продвижению инновационных научно-исследовательских и опытно-конструкторских разработок, способствующие </a:t>
            </a:r>
            <a:r>
              <a:rPr lang="ru-RU" sz="10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импортозамещению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АПК.</a:t>
            </a: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Разработать и обеспечить реализацию проектно-ориентированных образовательных программ магистратуры, программ магистратуры по технологическому предпринимательству и управлению технологическими проектами с учетом развития перспективного рынка «</a:t>
            </a:r>
            <a:r>
              <a:rPr lang="ru-RU" sz="108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FoodNet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Ставропольского края в рамках </a:t>
            </a:r>
            <a:r>
              <a:rPr lang="ru-RU" sz="108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НТИ.</a:t>
            </a:r>
            <a:endParaRPr lang="ru-RU" sz="108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5000"/>
              </a:lnSpc>
              <a:spcAft>
                <a:spcPts val="360"/>
              </a:spcAft>
            </a:pPr>
            <a:r>
              <a:rPr lang="ru-RU" sz="108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10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Содействовать развитию инновационной активности экономики Ставропольского края через реализацию программ студенческого технологического предпринимательства совместно с организациями инновационной инфраструктуры Ставропольского края.</a:t>
            </a:r>
            <a:endParaRPr lang="ru-RU" sz="108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66319" y="5069409"/>
            <a:ext cx="22138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6319" y="5124312"/>
            <a:ext cx="22138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9757" y="6738928"/>
            <a:ext cx="226587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49757" y="6793832"/>
            <a:ext cx="226587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84075" y="858644"/>
            <a:ext cx="22138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84075" y="913547"/>
            <a:ext cx="22138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2819205" y="895147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1.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21024" y="1217133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2.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12709" y="1979296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3.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25089" y="2295881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4.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38496" y="3059034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5.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29617" y="3531554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6.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29617" y="4278017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7.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30465" y="4611391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8. </a:t>
            </a:r>
            <a:endParaRPr lang="ru-RU" sz="1080" dirty="0">
              <a:solidFill>
                <a:srgbClr val="990000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75197" y="3601741"/>
            <a:ext cx="22138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75197" y="3656644"/>
            <a:ext cx="22138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829616" y="5499749"/>
            <a:ext cx="862737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</a:t>
            </a:r>
            <a:r>
              <a:rPr lang="ru-RU" sz="1080" b="1" dirty="0" smtClean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</a:t>
            </a:r>
            <a:endParaRPr lang="ru-RU" sz="1080" dirty="0">
              <a:solidFill>
                <a:srgbClr val="99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29616" y="6097395"/>
            <a:ext cx="93968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80" b="1" dirty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Задача </a:t>
            </a:r>
            <a:r>
              <a:rPr lang="ru-RU" sz="1080" b="1" dirty="0" smtClean="0">
                <a:solidFill>
                  <a:srgbClr val="99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</a:t>
            </a:r>
            <a:endParaRPr lang="ru-RU" sz="108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6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722371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>
            <a:off x="8845691" y="6610610"/>
            <a:ext cx="234950" cy="190500"/>
          </a:xfrm>
          <a:prstGeom prst="ellipse">
            <a:avLst/>
          </a:prstGeom>
          <a:solidFill>
            <a:srgbClr val="264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2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6550" y="6545417"/>
            <a:ext cx="354240" cy="304271"/>
          </a:xfrm>
        </p:spPr>
        <p:txBody>
          <a:bodyPr/>
          <a:lstStyle/>
          <a:p>
            <a:pPr algn="ctr"/>
            <a:fld id="{8A5055F4-A77F-407B-B170-A000E4C9CE66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hape 242"/>
          <p:cNvSpPr txBox="1"/>
          <p:nvPr/>
        </p:nvSpPr>
        <p:spPr>
          <a:xfrm>
            <a:off x="3600770" y="96393"/>
            <a:ext cx="4779301" cy="44319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МЕРОПРИЯТИЯ </a:t>
            </a:r>
            <a:b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ТРАНСФОРМАЦИИ</a:t>
            </a:r>
            <a:endParaRPr lang="ru-RU" sz="1440" b="1" dirty="0">
              <a:solidFill>
                <a:srgbClr val="84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ОСНОВНОЙ герб под резк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" y="40325"/>
            <a:ext cx="588948" cy="5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6926" y="629274"/>
            <a:ext cx="2265220" cy="16035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0" name="Прямоугольник 9"/>
          <p:cNvSpPr/>
          <p:nvPr/>
        </p:nvSpPr>
        <p:spPr>
          <a:xfrm>
            <a:off x="2396836" y="629275"/>
            <a:ext cx="2064329" cy="16035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1" name="Прямоугольник 10"/>
          <p:cNvSpPr/>
          <p:nvPr/>
        </p:nvSpPr>
        <p:spPr>
          <a:xfrm>
            <a:off x="4599712" y="629275"/>
            <a:ext cx="2230584" cy="160357"/>
          </a:xfrm>
          <a:prstGeom prst="rect">
            <a:avLst/>
          </a:prstGeom>
          <a:gradFill flip="none" rotWithShape="1">
            <a:gsLst>
              <a:gs pos="0">
                <a:srgbClr val="8D2A2B">
                  <a:shade val="30000"/>
                  <a:satMod val="115000"/>
                </a:srgbClr>
              </a:gs>
              <a:gs pos="50000">
                <a:srgbClr val="8D2A2B">
                  <a:shade val="67500"/>
                  <a:satMod val="115000"/>
                </a:srgbClr>
              </a:gs>
              <a:gs pos="100000">
                <a:srgbClr val="8D2A2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2" name="Прямоугольник 11"/>
          <p:cNvSpPr/>
          <p:nvPr/>
        </p:nvSpPr>
        <p:spPr>
          <a:xfrm>
            <a:off x="6972309" y="629275"/>
            <a:ext cx="2171699" cy="160357"/>
          </a:xfrm>
          <a:prstGeom prst="rect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3109027" y="142371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ru-RU" sz="12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4300" y="927124"/>
            <a:ext cx="1616697" cy="1921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41958" y="927124"/>
            <a:ext cx="7150186" cy="1921958"/>
          </a:xfrm>
          <a:prstGeom prst="roundRect">
            <a:avLst>
              <a:gd name="adj" fmla="val 12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6" name="object 39"/>
          <p:cNvSpPr txBox="1"/>
          <p:nvPr/>
        </p:nvSpPr>
        <p:spPr>
          <a:xfrm>
            <a:off x="1841959" y="985673"/>
            <a:ext cx="7084757" cy="1819878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ru-RU" sz="1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Гармонизация тематики НИОКР вуза со </a:t>
            </a:r>
            <a:r>
              <a:rPr lang="ru-RU" sz="11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Стратегией научно-технологического развития </a:t>
            </a:r>
            <a:r>
              <a:rPr lang="ru-RU" sz="1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РФ. Разработка </a:t>
            </a:r>
            <a:r>
              <a:rPr lang="ru-RU" sz="11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региональной модели развития перспективного рынка «FoodNet» Ставропольского края в рамках </a:t>
            </a:r>
            <a:r>
              <a:rPr lang="ru-RU" sz="1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НТИ</a:t>
            </a: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endParaRPr lang="ru-RU" sz="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ru-RU" sz="1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инновационной экосистемы Ставропольского ГАУ. Создание инжинирингового центра АПК Ставропольского края, обеспечивающего технологическую и бизнес-инфраструктуру для содействия компаниям в продвижении инновационных технологических проектов</a:t>
            </a: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endParaRPr lang="ru-RU" sz="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ru-RU" sz="1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технологических и обеспечивающих проектов </a:t>
            </a:r>
            <a:r>
              <a:rPr lang="ru-RU" sz="11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развитию </a:t>
            </a:r>
            <a:r>
              <a:rPr lang="ru-RU" sz="1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перспективного рынка </a:t>
            </a:r>
            <a:r>
              <a:rPr lang="ru-RU" sz="11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«FoodNet» Ставропольского края в рамках </a:t>
            </a:r>
            <a:r>
              <a:rPr lang="ru-RU" sz="1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НТИ. Массовое вовлечение молодежи и НПР в инновационную и предпринимательскую деятельность</a:t>
            </a:r>
          </a:p>
          <a:p>
            <a:pPr marL="171450" marR="1270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1270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06721" y="2928204"/>
            <a:ext cx="7185424" cy="1963070"/>
          </a:xfrm>
          <a:prstGeom prst="roundRect">
            <a:avLst>
              <a:gd name="adj" fmla="val 10844"/>
            </a:avLst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8" name="object 39"/>
          <p:cNvSpPr txBox="1"/>
          <p:nvPr/>
        </p:nvSpPr>
        <p:spPr>
          <a:xfrm>
            <a:off x="1805118" y="3028098"/>
            <a:ext cx="7061703" cy="1670278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Внедрение подходов Всемирной инициативы CDIO (планируй – проектируй – производи – применяй)  в разработку и реализацию проектно-ориентированных программ </a:t>
            </a:r>
            <a:r>
              <a:rPr lang="ru-RU" sz="1100" b="1" dirty="0" err="1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бакалавриата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,</a:t>
            </a:r>
            <a:br>
              <a:rPr lang="ru-RU" sz="11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</a:b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магистратуры и магистратуры технологическому предпринимательству с вовлечением предприятий реального сектора экономики</a:t>
            </a:r>
            <a:endParaRPr lang="ru-RU" sz="1100" b="1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endParaRPr lang="ru-RU" sz="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Внедрение технологии 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«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Assessment-center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» (комплексная оценка сформированности проектных компетенций) для оценки качества профессиональной и технологической подготовки студентов ФГБОУ ВО Ставропольского ГАУ </a:t>
            </a: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endParaRPr lang="ru-RU" sz="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marR="12700" indent="-180975" algn="just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Создание Центра развития технологических компетенций по приоритетным направлениям развития рынка 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«</a:t>
            </a:r>
            <a:r>
              <a:rPr lang="en-US" sz="11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FoodNet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»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, объединяющего базовые кафедры вуза на предприятиях АПК, профильные НИИ и организации инновационной инфраструктуры Ставропольского 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края</a:t>
            </a:r>
            <a:endParaRPr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5841" y="2928204"/>
            <a:ext cx="1616697" cy="19630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824338" y="4940596"/>
            <a:ext cx="7196152" cy="1604819"/>
          </a:xfrm>
          <a:prstGeom prst="roundRect">
            <a:avLst>
              <a:gd name="adj" fmla="val 10081"/>
            </a:avLst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1" name="object 39"/>
          <p:cNvSpPr txBox="1"/>
          <p:nvPr/>
        </p:nvSpPr>
        <p:spPr>
          <a:xfrm>
            <a:off x="1776530" y="4933220"/>
            <a:ext cx="7150186" cy="1666607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271463" marR="12700" indent="-180975" algn="just">
              <a:lnSpc>
                <a:spcPct val="93000"/>
              </a:lnSpc>
              <a:buFont typeface="Wingdings" panose="05000000000000000000" pitchFamily="2" charset="2"/>
              <a:buChar char="§"/>
            </a:pPr>
            <a:endParaRPr lang="ru-RU" sz="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marR="12700" indent="-180975" algn="just">
              <a:lnSpc>
                <a:spcPct val="93000"/>
              </a:lnSpc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rgbClr val="AD4F0F"/>
                </a:solidFill>
                <a:latin typeface="Arial" charset="0"/>
              </a:rPr>
              <a:t>Создание Молодежного технопарка  «</a:t>
            </a:r>
            <a:r>
              <a:rPr lang="en-US" sz="1100" b="1" dirty="0">
                <a:solidFill>
                  <a:srgbClr val="AD4F0F"/>
                </a:solidFill>
                <a:latin typeface="Arial" charset="0"/>
              </a:rPr>
              <a:t>FoodNet»</a:t>
            </a:r>
            <a:r>
              <a:rPr lang="ru-RU" sz="1100" b="1" dirty="0">
                <a:solidFill>
                  <a:srgbClr val="AD4F0F"/>
                </a:solidFill>
                <a:latin typeface="Arial" charset="0"/>
              </a:rPr>
              <a:t> для  формирования у  школьников и студентов </a:t>
            </a:r>
            <a:r>
              <a:rPr lang="en-US" sz="1100" b="1" dirty="0">
                <a:solidFill>
                  <a:srgbClr val="AD4F0F"/>
                </a:solidFill>
                <a:latin typeface="Arial" charset="0"/>
              </a:rPr>
              <a:t>Soft skills </a:t>
            </a:r>
            <a:r>
              <a:rPr lang="ru-RU" sz="1100" b="1" dirty="0">
                <a:solidFill>
                  <a:srgbClr val="AD4F0F"/>
                </a:solidFill>
                <a:latin typeface="Arial" charset="0"/>
              </a:rPr>
              <a:t> и </a:t>
            </a:r>
            <a:r>
              <a:rPr lang="en-US" sz="1100" b="1" dirty="0" err="1">
                <a:solidFill>
                  <a:srgbClr val="AD4F0F"/>
                </a:solidFill>
                <a:latin typeface="Arial" charset="0"/>
              </a:rPr>
              <a:t>WorldSkills</a:t>
            </a:r>
            <a:r>
              <a:rPr lang="ru-RU" sz="1100" b="1" dirty="0">
                <a:solidFill>
                  <a:srgbClr val="AD4F0F"/>
                </a:solidFill>
                <a:latin typeface="Arial" charset="0"/>
              </a:rPr>
              <a:t> </a:t>
            </a:r>
            <a:r>
              <a:rPr lang="ru-RU" sz="1100" b="1" dirty="0" smtClean="0">
                <a:solidFill>
                  <a:srgbClr val="AD4F0F"/>
                </a:solidFill>
                <a:latin typeface="Arial" charset="0"/>
              </a:rPr>
              <a:t>компетенций и развития технологического предпринимательства</a:t>
            </a:r>
            <a:endParaRPr lang="ru-RU" sz="1100" b="1" dirty="0">
              <a:solidFill>
                <a:srgbClr val="AD4F0F"/>
              </a:solidFill>
              <a:latin typeface="Arial" charset="0"/>
            </a:endParaRPr>
          </a:p>
          <a:p>
            <a:pPr marL="271463" marR="12700" indent="-180975" algn="just">
              <a:lnSpc>
                <a:spcPct val="93000"/>
              </a:lnSpc>
              <a:buFont typeface="Wingdings" panose="05000000000000000000" pitchFamily="2" charset="2"/>
              <a:buChar char="§"/>
            </a:pPr>
            <a:endParaRPr lang="ru-RU" sz="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marR="12700" indent="-180975" algn="just">
              <a:lnSpc>
                <a:spcPct val="93000"/>
              </a:lnSpc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rgbClr val="AD4F0F"/>
                </a:solidFill>
                <a:latin typeface="Arial" charset="0"/>
              </a:rPr>
              <a:t>Создание единого Центра сопровождения непрерывного образования по приоритетным направлениям развития рынка «FoodNet» в  Ставропольском крае, повышения информационной, финансовой и правовой грамотности граждан, развития профессиональной компетентности </a:t>
            </a:r>
            <a:r>
              <a:rPr lang="ru-RU" sz="1100" b="1" dirty="0" smtClean="0">
                <a:solidFill>
                  <a:srgbClr val="AD4F0F"/>
                </a:solidFill>
                <a:latin typeface="Arial" charset="0"/>
              </a:rPr>
              <a:t>преподавателей</a:t>
            </a:r>
          </a:p>
          <a:p>
            <a:pPr marL="271463" marR="12700" indent="-180975" algn="just">
              <a:lnSpc>
                <a:spcPct val="93000"/>
              </a:lnSpc>
              <a:buFont typeface="Wingdings" panose="05000000000000000000" pitchFamily="2" charset="2"/>
              <a:buChar char="§"/>
            </a:pPr>
            <a:endParaRPr lang="ru-RU" sz="400" b="1" dirty="0">
              <a:solidFill>
                <a:srgbClr val="AD4F0F"/>
              </a:solidFill>
              <a:latin typeface="Arial" charset="0"/>
            </a:endParaRPr>
          </a:p>
          <a:p>
            <a:pPr marL="271463" marR="12700" indent="-180975" algn="just">
              <a:lnSpc>
                <a:spcPct val="93000"/>
              </a:lnSpc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rgbClr val="AD4F0F"/>
                </a:solidFill>
                <a:latin typeface="Arial" charset="0"/>
              </a:rPr>
              <a:t>Создание  портфеля актуальных производственных кейсов, проектных тематик по направлению «</a:t>
            </a:r>
            <a:r>
              <a:rPr lang="en-US" sz="1100" b="1" dirty="0" err="1">
                <a:solidFill>
                  <a:srgbClr val="AD4F0F"/>
                </a:solidFill>
                <a:latin typeface="Arial" charset="0"/>
              </a:rPr>
              <a:t>FoodNet</a:t>
            </a:r>
            <a:r>
              <a:rPr lang="ru-RU" sz="1100" b="1" dirty="0">
                <a:solidFill>
                  <a:srgbClr val="AD4F0F"/>
                </a:solidFill>
                <a:latin typeface="Arial" charset="0"/>
              </a:rPr>
              <a:t>» как основы обучения технологическому предпринимательству</a:t>
            </a:r>
          </a:p>
          <a:p>
            <a:pPr marL="271463" marR="12700" indent="-180975" algn="just">
              <a:lnSpc>
                <a:spcPct val="93000"/>
              </a:lnSpc>
              <a:buFont typeface="Wingdings" panose="05000000000000000000" pitchFamily="2" charset="2"/>
              <a:buChar char="§"/>
            </a:pPr>
            <a:endParaRPr sz="1100" b="1" dirty="0">
              <a:solidFill>
                <a:srgbClr val="AD4F0F"/>
              </a:solidFill>
              <a:latin typeface="Arial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1487" y="4940596"/>
            <a:ext cx="1616697" cy="16048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01958" y="1265365"/>
            <a:ext cx="1546225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03293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Arial" charset="0"/>
              </a:rPr>
              <a:t>Новые векторы агробио-</a:t>
            </a:r>
          </a:p>
          <a:p>
            <a:pPr algn="ctr" defTabSz="1003293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Arial" charset="0"/>
              </a:rPr>
              <a:t>технологических исследований в Ставропольском крае </a:t>
            </a:r>
            <a:endParaRPr lang="ru-RU" sz="12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89306" y="3239075"/>
            <a:ext cx="154622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03293">
              <a:defRPr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Проектно-ориентированная модель агробио-</a:t>
            </a:r>
          </a:p>
          <a:p>
            <a:pPr algn="ctr" defTabSz="1003293">
              <a:defRPr/>
            </a:pP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т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ехнологического образования 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6722" y="4922747"/>
            <a:ext cx="1546225" cy="16664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1003293">
              <a:lnSpc>
                <a:spcPct val="93000"/>
              </a:lnSpc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1200" b="1" dirty="0">
                <a:solidFill>
                  <a:srgbClr val="AD4F0F"/>
                </a:solidFill>
                <a:latin typeface="Arial" charset="0"/>
              </a:rPr>
              <a:t>Технологическое партнерство образования, науки и бизнеса для развития рынка </a:t>
            </a:r>
          </a:p>
          <a:p>
            <a:pPr algn="ctr" defTabSz="1003293">
              <a:lnSpc>
                <a:spcPct val="93000"/>
              </a:lnSpc>
              <a:defRPr/>
            </a:pPr>
            <a:r>
              <a:rPr lang="en-US" sz="1200" b="1" dirty="0">
                <a:solidFill>
                  <a:srgbClr val="AD4F0F"/>
                </a:solidFill>
                <a:latin typeface="Arial" charset="0"/>
              </a:rPr>
              <a:t>«FoodNet»</a:t>
            </a:r>
            <a:r>
              <a:rPr lang="ru-RU" sz="1200" b="1" dirty="0">
                <a:solidFill>
                  <a:srgbClr val="AD4F0F"/>
                </a:solidFill>
                <a:latin typeface="Arial" charset="0"/>
              </a:rPr>
              <a:t> Ставропольского края</a:t>
            </a:r>
            <a:r>
              <a:rPr lang="en-US" sz="1200" b="1" dirty="0">
                <a:solidFill>
                  <a:srgbClr val="AD4F0F"/>
                </a:solidFill>
                <a:latin typeface="Arial" charset="0"/>
              </a:rPr>
              <a:t> </a:t>
            </a:r>
            <a:endParaRPr lang="ru-RU" sz="1200" b="1" dirty="0">
              <a:solidFill>
                <a:srgbClr val="AD4F0F"/>
              </a:solidFill>
              <a:latin typeface="Arial" charset="0"/>
            </a:endParaRP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657963" y="38164"/>
            <a:ext cx="2714134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80" b="1" dirty="0" smtClean="0">
                <a:solidFill>
                  <a:srgbClr val="002060"/>
                </a:solidFill>
              </a:rPr>
              <a:t>Презентационные материалы Ставропольского  государственного аграрного  университета</a:t>
            </a:r>
            <a:endParaRPr lang="ru-RU" altLang="ru-RU" sz="108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3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722371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>
            <a:off x="8845691" y="6610610"/>
            <a:ext cx="234950" cy="190500"/>
          </a:xfrm>
          <a:prstGeom prst="ellipse">
            <a:avLst/>
          </a:prstGeom>
          <a:solidFill>
            <a:srgbClr val="264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2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6550" y="6545417"/>
            <a:ext cx="354240" cy="304271"/>
          </a:xfrm>
        </p:spPr>
        <p:txBody>
          <a:bodyPr/>
          <a:lstStyle/>
          <a:p>
            <a:pPr algn="ctr"/>
            <a:fld id="{8A5055F4-A77F-407B-B170-A000E4C9CE66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4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hape 242"/>
          <p:cNvSpPr txBox="1"/>
          <p:nvPr/>
        </p:nvSpPr>
        <p:spPr>
          <a:xfrm>
            <a:off x="3600770" y="96393"/>
            <a:ext cx="4779301" cy="44319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ЭФФЕКТЫ</a:t>
            </a:r>
            <a:b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ТРАНСФОРМАЦИИ</a:t>
            </a:r>
            <a:endParaRPr lang="ru-RU" sz="1440" b="1" dirty="0">
              <a:solidFill>
                <a:srgbClr val="84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ОСНОВНОЙ герб под резк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" y="40325"/>
            <a:ext cx="588948" cy="5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6926" y="629274"/>
            <a:ext cx="2265220" cy="16035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0" name="Прямоугольник 9"/>
          <p:cNvSpPr/>
          <p:nvPr/>
        </p:nvSpPr>
        <p:spPr>
          <a:xfrm>
            <a:off x="2396836" y="629275"/>
            <a:ext cx="2064329" cy="16035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1" name="Прямоугольник 10"/>
          <p:cNvSpPr/>
          <p:nvPr/>
        </p:nvSpPr>
        <p:spPr>
          <a:xfrm>
            <a:off x="4599712" y="629275"/>
            <a:ext cx="2230584" cy="160357"/>
          </a:xfrm>
          <a:prstGeom prst="rect">
            <a:avLst/>
          </a:prstGeom>
          <a:gradFill flip="none" rotWithShape="1">
            <a:gsLst>
              <a:gs pos="0">
                <a:srgbClr val="8D2A2B">
                  <a:shade val="30000"/>
                  <a:satMod val="115000"/>
                </a:srgbClr>
              </a:gs>
              <a:gs pos="50000">
                <a:srgbClr val="8D2A2B">
                  <a:shade val="67500"/>
                  <a:satMod val="115000"/>
                </a:srgbClr>
              </a:gs>
              <a:gs pos="100000">
                <a:srgbClr val="8D2A2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2" name="Прямоугольник 11"/>
          <p:cNvSpPr/>
          <p:nvPr/>
        </p:nvSpPr>
        <p:spPr>
          <a:xfrm>
            <a:off x="6972309" y="629275"/>
            <a:ext cx="2171699" cy="160357"/>
          </a:xfrm>
          <a:prstGeom prst="rect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24212" y="1494632"/>
            <a:ext cx="4019788" cy="3002535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232476" y="1786875"/>
            <a:ext cx="475753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оттока талантливой молодежи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Ставропольского края: </a:t>
            </a: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трудоустройство выпускников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университета в регионе к 2019 году составит </a:t>
            </a: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75%</a:t>
            </a:r>
            <a:endParaRPr lang="ru-RU" sz="12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32476" y="2575529"/>
            <a:ext cx="6625524" cy="12772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квалифицированных кадров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востребованных на региональном рынке труда специалистов: к 2019 году доля образовательных программ, в которые включены модули </a:t>
            </a: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технологическому предпринимательству составит более 35%</a:t>
            </a:r>
          </a:p>
          <a:p>
            <a:pPr marL="182563">
              <a:spcBef>
                <a:spcPts val="600"/>
              </a:spcBef>
            </a:pP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Численность слушателей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программам ДПО (72 часа) к 2019 году </a:t>
            </a: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составит более 1500 человек в год</a:t>
            </a:r>
            <a:endParaRPr lang="ru-RU" sz="12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6880" y="1949403"/>
            <a:ext cx="234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Ставропольский край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1526" y="5280221"/>
            <a:ext cx="662552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программ международного сотрудничества в области биотехнологий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32475" y="4756011"/>
            <a:ext cx="8824437" cy="10926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Запуск и функционирование инжинирингового центра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АПК Ставропольского края, </a:t>
            </a: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</a:t>
            </a:r>
            <a:r>
              <a:rPr lang="ru-RU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продвижение</a:t>
            </a:r>
            <a:r>
              <a:rPr lang="ru-RU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совместных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инновационных научных разработок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компаниями, а также системное взаимодействие с научными организациями. </a:t>
            </a:r>
          </a:p>
          <a:p>
            <a:pPr marL="182563">
              <a:spcBef>
                <a:spcPts val="600"/>
              </a:spcBef>
            </a:pP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технологических проектов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ежегодно реализуемых университетом за счет средств предприятий и организаций региональной экономики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составит не менее </a:t>
            </a: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 в год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32476" y="3972386"/>
            <a:ext cx="662552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Включение университета в решение задач устойчивого социально-экономического развития Ставропольского края,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способствуя </a:t>
            </a:r>
            <a:r>
              <a:rPr lang="ru-RU" sz="1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созданию новых рабочих мест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высокой добавленной стоимостью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1526" y="5959984"/>
            <a:ext cx="880538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Clr>
                <a:srgbClr val="841E1F"/>
              </a:buClr>
              <a:buFont typeface="Wingdings" panose="05000000000000000000" pitchFamily="2" charset="2"/>
              <a:buChar char="ü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Университет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 способствовать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построению и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развитию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региональной модели перспективного рынка «</a:t>
            </a:r>
            <a:r>
              <a:rPr lang="en-US" sz="1200" b="1" dirty="0" err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FoodNet</a:t>
            </a:r>
            <a:r>
              <a:rPr lang="ru-RU" sz="1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Ставропольского края в рамках Национальной технологической инициативы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864679"/>
            <a:ext cx="914079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99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УНИВЕРСИТЕТСКИЙ ЦЕНТР ИННОВАЦИОННОГО И ТЕХНОЛОГИЧЕСКОГО РАЗВИТИЯ СТАВРОПОЛЬСКОГО КРАЯ К 2019 ГОДУ СТАНЕТ ДРАЙВЕРОМ РАЗВИТИЯ РЕГИОНА И ЦЕНТРОМ ГЕНЕРАЦИИ СОВРЕМЕННЫХ ИССЛЕДОВАНИЙ</a:t>
            </a:r>
            <a:endParaRPr lang="ru-RU" sz="1600" b="1" dirty="0">
              <a:solidFill>
                <a:srgbClr val="990000"/>
              </a:solidFill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657963" y="38164"/>
            <a:ext cx="2714134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80" b="1" dirty="0" smtClean="0">
                <a:solidFill>
                  <a:srgbClr val="002060"/>
                </a:solidFill>
              </a:rPr>
              <a:t>Презентационные материалы Ставропольского  государственного аграрного  университета</a:t>
            </a:r>
            <a:endParaRPr lang="ru-RU" altLang="ru-RU" sz="108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77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309939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>
            <a:off x="8845691" y="6610610"/>
            <a:ext cx="234950" cy="190500"/>
          </a:xfrm>
          <a:prstGeom prst="ellipse">
            <a:avLst/>
          </a:prstGeom>
          <a:solidFill>
            <a:srgbClr val="264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2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6550" y="6545417"/>
            <a:ext cx="354240" cy="304271"/>
          </a:xfrm>
        </p:spPr>
        <p:txBody>
          <a:bodyPr/>
          <a:lstStyle/>
          <a:p>
            <a:pPr algn="ctr"/>
            <a:fld id="{8A5055F4-A77F-407B-B170-A000E4C9CE66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hape 242"/>
          <p:cNvSpPr txBox="1"/>
          <p:nvPr/>
        </p:nvSpPr>
        <p:spPr>
          <a:xfrm>
            <a:off x="3246254" y="126781"/>
            <a:ext cx="5716912" cy="44319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ИННОВАЦИОННОЙ ЭКОСИСТЕМЫ СТАВРОПОЛЬСКОГО ГАУ</a:t>
            </a:r>
            <a:endParaRPr lang="ru-RU" sz="1440" b="1" dirty="0">
              <a:solidFill>
                <a:srgbClr val="84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ОСНОВНОЙ герб под резк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" y="40325"/>
            <a:ext cx="588948" cy="5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6926" y="629274"/>
            <a:ext cx="2265220" cy="16035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0" name="Прямоугольник 9"/>
          <p:cNvSpPr/>
          <p:nvPr/>
        </p:nvSpPr>
        <p:spPr>
          <a:xfrm>
            <a:off x="2396836" y="629275"/>
            <a:ext cx="2064329" cy="16035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1" name="Прямоугольник 10"/>
          <p:cNvSpPr/>
          <p:nvPr/>
        </p:nvSpPr>
        <p:spPr>
          <a:xfrm>
            <a:off x="4599712" y="629275"/>
            <a:ext cx="2230584" cy="160357"/>
          </a:xfrm>
          <a:prstGeom prst="rect">
            <a:avLst/>
          </a:prstGeom>
          <a:gradFill flip="none" rotWithShape="1">
            <a:gsLst>
              <a:gs pos="0">
                <a:srgbClr val="8D2A2B">
                  <a:shade val="30000"/>
                  <a:satMod val="115000"/>
                </a:srgbClr>
              </a:gs>
              <a:gs pos="50000">
                <a:srgbClr val="8D2A2B">
                  <a:shade val="67500"/>
                  <a:satMod val="115000"/>
                </a:srgbClr>
              </a:gs>
              <a:gs pos="100000">
                <a:srgbClr val="8D2A2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2" name="Прямоугольник 11"/>
          <p:cNvSpPr/>
          <p:nvPr/>
        </p:nvSpPr>
        <p:spPr>
          <a:xfrm>
            <a:off x="6972309" y="629275"/>
            <a:ext cx="2171699" cy="160357"/>
          </a:xfrm>
          <a:prstGeom prst="rect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5" name="object 2"/>
          <p:cNvSpPr txBox="1"/>
          <p:nvPr/>
        </p:nvSpPr>
        <p:spPr>
          <a:xfrm>
            <a:off x="186578" y="833881"/>
            <a:ext cx="1840617" cy="402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СР</a:t>
            </a:r>
            <a:r>
              <a:rPr lang="ru-RU" sz="1200" b="1" spc="-20" dirty="0" smtClean="0">
                <a:solidFill>
                  <a:srgbClr val="1F487C"/>
                </a:solidFill>
                <a:latin typeface="Calibri"/>
                <a:cs typeface="Calibri"/>
              </a:rPr>
              <a:t>Е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ДА </a:t>
            </a:r>
            <a:r>
              <a:rPr lang="ru-RU" sz="1200" b="1" spc="-25" dirty="0" smtClean="0">
                <a:solidFill>
                  <a:srgbClr val="1F487C"/>
                </a:solidFill>
                <a:latin typeface="Calibri"/>
                <a:cs typeface="Calibri"/>
              </a:rPr>
              <a:t>Г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ЕНЕР</a:t>
            </a:r>
            <a:r>
              <a:rPr lang="ru-RU" sz="1200" b="1" spc="-15" dirty="0" smtClean="0">
                <a:solidFill>
                  <a:srgbClr val="1F487C"/>
                </a:solidFill>
                <a:latin typeface="Calibri"/>
                <a:cs typeface="Calibri"/>
              </a:rPr>
              <a:t>А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Ц</a:t>
            </a:r>
            <a:r>
              <a:rPr lang="ru-RU" sz="1200" b="1" spc="-15" dirty="0" smtClean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endParaRPr lang="ru-RU" sz="1200" dirty="0" smtClean="0">
              <a:latin typeface="Calibri"/>
              <a:cs typeface="Calibri"/>
            </a:endParaRPr>
          </a:p>
          <a:p>
            <a:pPr algn="ctr">
              <a:spcBef>
                <a:spcPts val="30"/>
              </a:spcBef>
            </a:pPr>
            <a:r>
              <a:rPr sz="1000" spc="-10" dirty="0" err="1" smtClean="0">
                <a:solidFill>
                  <a:srgbClr val="1F487C"/>
                </a:solidFill>
                <a:latin typeface="Calibri"/>
                <a:cs typeface="Calibri"/>
              </a:rPr>
              <a:t>новых</a:t>
            </a:r>
            <a:r>
              <a:rPr sz="1000" spc="-15" dirty="0" smtClean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з</a:t>
            </a:r>
            <a:r>
              <a:rPr sz="1000" spc="-15" dirty="0">
                <a:solidFill>
                  <a:srgbClr val="1F487C"/>
                </a:solidFill>
                <a:latin typeface="Calibri"/>
                <a:cs typeface="Calibri"/>
              </a:rPr>
              <a:t>н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аний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6" name="object 3"/>
          <p:cNvSpPr txBox="1"/>
          <p:nvPr/>
        </p:nvSpPr>
        <p:spPr>
          <a:xfrm>
            <a:off x="2266313" y="833881"/>
            <a:ext cx="2203251" cy="402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СР</a:t>
            </a:r>
            <a:r>
              <a:rPr lang="ru-RU" sz="1200" b="1" spc="-20" dirty="0" smtClean="0">
                <a:solidFill>
                  <a:srgbClr val="1F487C"/>
                </a:solidFill>
                <a:latin typeface="Calibri"/>
                <a:cs typeface="Calibri"/>
              </a:rPr>
              <a:t>Е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ДА </a:t>
            </a:r>
            <a:r>
              <a:rPr lang="ru-RU" sz="1200" b="1" spc="-25" dirty="0" smtClean="0">
                <a:solidFill>
                  <a:srgbClr val="1F487C"/>
                </a:solidFill>
                <a:latin typeface="Calibri"/>
                <a:cs typeface="Calibri"/>
              </a:rPr>
              <a:t>Д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ОР</a:t>
            </a:r>
            <a:r>
              <a:rPr lang="ru-RU" sz="1200" b="1" spc="-10" dirty="0" smtClean="0">
                <a:solidFill>
                  <a:srgbClr val="1F487C"/>
                </a:solidFill>
                <a:latin typeface="Calibri"/>
                <a:cs typeface="Calibri"/>
              </a:rPr>
              <a:t>А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Щ</a:t>
            </a:r>
            <a:r>
              <a:rPr lang="ru-RU" sz="1200" b="1" spc="-10" dirty="0" smtClean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ВАН</a:t>
            </a:r>
            <a:r>
              <a:rPr lang="ru-RU" sz="1200" b="1" spc="-15" dirty="0" smtClean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Я</a:t>
            </a:r>
            <a:endParaRPr lang="ru-RU" sz="1200" dirty="0" smtClean="0">
              <a:latin typeface="Calibri"/>
              <a:cs typeface="Calibri"/>
            </a:endParaRPr>
          </a:p>
          <a:p>
            <a:pPr algn="ctr">
              <a:spcBef>
                <a:spcPts val="30"/>
              </a:spcBef>
            </a:pPr>
            <a:r>
              <a:rPr sz="1000" spc="-10" dirty="0" err="1" smtClean="0">
                <a:solidFill>
                  <a:srgbClr val="1F487C"/>
                </a:solidFill>
                <a:latin typeface="Calibri"/>
                <a:cs typeface="Calibri"/>
              </a:rPr>
              <a:t>инновационных</a:t>
            </a:r>
            <a:r>
              <a:rPr sz="1000" spc="-10" dirty="0" smtClean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про</a:t>
            </a:r>
            <a:r>
              <a:rPr sz="1000" spc="-15" dirty="0">
                <a:solidFill>
                  <a:srgbClr val="1F487C"/>
                </a:solidFill>
                <a:latin typeface="Calibri"/>
                <a:cs typeface="Calibri"/>
              </a:rPr>
              <a:t>е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ктов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7" name="object 4"/>
          <p:cNvSpPr txBox="1"/>
          <p:nvPr/>
        </p:nvSpPr>
        <p:spPr>
          <a:xfrm>
            <a:off x="4599712" y="838200"/>
            <a:ext cx="3184211" cy="402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75" algn="ctr"/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СР</a:t>
            </a:r>
            <a:r>
              <a:rPr lang="ru-RU" sz="1200" b="1" spc="-20" dirty="0" smtClean="0">
                <a:solidFill>
                  <a:srgbClr val="1F487C"/>
                </a:solidFill>
                <a:latin typeface="Calibri"/>
                <a:cs typeface="Calibri"/>
              </a:rPr>
              <a:t>Е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ДА </a:t>
            </a:r>
            <a:r>
              <a:rPr lang="ru-RU" sz="1200" b="1" spc="-30" dirty="0" smtClean="0">
                <a:solidFill>
                  <a:srgbClr val="1F487C"/>
                </a:solidFill>
                <a:latin typeface="Calibri"/>
                <a:cs typeface="Calibri"/>
              </a:rPr>
              <a:t>К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ОММЕРЦ</a:t>
            </a:r>
            <a:r>
              <a:rPr lang="ru-RU" sz="1200" b="1" spc="-10" dirty="0" smtClean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АЛ</a:t>
            </a:r>
            <a:r>
              <a:rPr lang="ru-RU" sz="1200" b="1" spc="-15" dirty="0" smtClean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ЗА</a:t>
            </a:r>
            <a:r>
              <a:rPr lang="ru-RU" sz="1200" b="1" spc="-10" dirty="0" smtClean="0">
                <a:solidFill>
                  <a:srgbClr val="1F487C"/>
                </a:solidFill>
                <a:latin typeface="Calibri"/>
                <a:cs typeface="Calibri"/>
              </a:rPr>
              <a:t>Ц</a:t>
            </a:r>
            <a:r>
              <a:rPr lang="ru-RU" sz="1200" b="1" dirty="0" smtClean="0">
                <a:solidFill>
                  <a:srgbClr val="1F487C"/>
                </a:solidFill>
                <a:latin typeface="Calibri"/>
                <a:cs typeface="Calibri"/>
              </a:rPr>
              <a:t>ИИ</a:t>
            </a:r>
            <a:endParaRPr lang="ru-RU" sz="1200" dirty="0" smtClean="0">
              <a:latin typeface="Calibri"/>
              <a:cs typeface="Calibri"/>
            </a:endParaRPr>
          </a:p>
          <a:p>
            <a:pPr algn="ctr">
              <a:spcBef>
                <a:spcPts val="30"/>
              </a:spcBef>
            </a:pPr>
            <a:r>
              <a:rPr sz="1000" spc="-10" dirty="0" err="1" smtClean="0">
                <a:solidFill>
                  <a:srgbClr val="1F487C"/>
                </a:solidFill>
                <a:latin typeface="Calibri"/>
                <a:cs typeface="Calibri"/>
              </a:rPr>
              <a:t>инновационных</a:t>
            </a:r>
            <a:r>
              <a:rPr sz="1000" spc="-10" dirty="0" smtClean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пр</a:t>
            </a:r>
            <a:r>
              <a:rPr sz="1000" spc="-65" dirty="0">
                <a:solidFill>
                  <a:srgbClr val="1F487C"/>
                </a:solidFill>
                <a:latin typeface="Calibri"/>
                <a:cs typeface="Calibri"/>
              </a:rPr>
              <a:t>о</a:t>
            </a:r>
            <a:r>
              <a:rPr sz="1000" spc="-25" dirty="0">
                <a:solidFill>
                  <a:srgbClr val="1F487C"/>
                </a:solidFill>
                <a:latin typeface="Calibri"/>
                <a:cs typeface="Calibri"/>
              </a:rPr>
              <a:t>д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ук</a:t>
            </a:r>
            <a:r>
              <a:rPr sz="1000" spc="-15" dirty="0">
                <a:solidFill>
                  <a:srgbClr val="1F487C"/>
                </a:solidFill>
                <a:latin typeface="Calibri"/>
                <a:cs typeface="Calibri"/>
              </a:rPr>
              <a:t>т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ов</a:t>
            </a:r>
            <a:r>
              <a:rPr sz="1000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и</a:t>
            </a:r>
            <a:r>
              <a:rPr sz="10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1F487C"/>
                </a:solidFill>
                <a:latin typeface="Calibri"/>
                <a:cs typeface="Calibri"/>
              </a:rPr>
              <a:t>т</a:t>
            </a:r>
            <a:r>
              <a:rPr sz="1000" spc="-25" dirty="0">
                <a:solidFill>
                  <a:srgbClr val="1F487C"/>
                </a:solidFill>
                <a:latin typeface="Calibri"/>
                <a:cs typeface="Calibri"/>
              </a:rPr>
              <a:t>е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хн</a:t>
            </a:r>
            <a:r>
              <a:rPr sz="1000" spc="-40" dirty="0">
                <a:solidFill>
                  <a:srgbClr val="1F487C"/>
                </a:solidFill>
                <a:latin typeface="Calibri"/>
                <a:cs typeface="Calibri"/>
              </a:rPr>
              <a:t>о</a:t>
            </a:r>
            <a:r>
              <a:rPr sz="1000" spc="-10" dirty="0">
                <a:solidFill>
                  <a:srgbClr val="1F487C"/>
                </a:solidFill>
                <a:latin typeface="Calibri"/>
                <a:cs typeface="Calibri"/>
              </a:rPr>
              <a:t>логий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9" name="object 7"/>
          <p:cNvSpPr/>
          <p:nvPr/>
        </p:nvSpPr>
        <p:spPr>
          <a:xfrm>
            <a:off x="2207286" y="4030085"/>
            <a:ext cx="45719" cy="1908000"/>
          </a:xfrm>
          <a:custGeom>
            <a:avLst/>
            <a:gdLst/>
            <a:ahLst/>
            <a:cxnLst/>
            <a:rect l="l" t="t" r="r" b="b"/>
            <a:pathLst>
              <a:path h="1752600">
                <a:moveTo>
                  <a:pt x="0" y="0"/>
                </a:moveTo>
                <a:lnTo>
                  <a:pt x="0" y="1752600"/>
                </a:lnTo>
              </a:path>
            </a:pathLst>
          </a:custGeom>
          <a:ln w="6096">
            <a:solidFill>
              <a:srgbClr val="5B9BD4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20" name="object 8"/>
          <p:cNvSpPr/>
          <p:nvPr/>
        </p:nvSpPr>
        <p:spPr>
          <a:xfrm flipH="1">
            <a:off x="4491698" y="833881"/>
            <a:ext cx="66956" cy="2160000"/>
          </a:xfrm>
          <a:custGeom>
            <a:avLst/>
            <a:gdLst/>
            <a:ahLst/>
            <a:cxnLst/>
            <a:rect l="l" t="t" r="r" b="b"/>
            <a:pathLst>
              <a:path h="1998726">
                <a:moveTo>
                  <a:pt x="0" y="0"/>
                </a:moveTo>
                <a:lnTo>
                  <a:pt x="0" y="1998726"/>
                </a:lnTo>
              </a:path>
            </a:pathLst>
          </a:custGeom>
          <a:ln w="6096">
            <a:solidFill>
              <a:srgbClr val="5B9BD4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21" name="object 9"/>
          <p:cNvSpPr/>
          <p:nvPr/>
        </p:nvSpPr>
        <p:spPr>
          <a:xfrm>
            <a:off x="3962588" y="2996241"/>
            <a:ext cx="1060100" cy="1025412"/>
          </a:xfrm>
          <a:custGeom>
            <a:avLst/>
            <a:gdLst/>
            <a:ahLst/>
            <a:cxnLst/>
            <a:rect l="l" t="t" r="r" b="b"/>
            <a:pathLst>
              <a:path w="1961388" h="1993392">
                <a:moveTo>
                  <a:pt x="980693" y="0"/>
                </a:moveTo>
                <a:lnTo>
                  <a:pt x="900257" y="3304"/>
                </a:lnTo>
                <a:lnTo>
                  <a:pt x="821612" y="13046"/>
                </a:lnTo>
                <a:lnTo>
                  <a:pt x="745011" y="28969"/>
                </a:lnTo>
                <a:lnTo>
                  <a:pt x="670706" y="50816"/>
                </a:lnTo>
                <a:lnTo>
                  <a:pt x="598949" y="78331"/>
                </a:lnTo>
                <a:lnTo>
                  <a:pt x="529994" y="111257"/>
                </a:lnTo>
                <a:lnTo>
                  <a:pt x="464091" y="149337"/>
                </a:lnTo>
                <a:lnTo>
                  <a:pt x="401494" y="192316"/>
                </a:lnTo>
                <a:lnTo>
                  <a:pt x="342455" y="239936"/>
                </a:lnTo>
                <a:lnTo>
                  <a:pt x="287226" y="291941"/>
                </a:lnTo>
                <a:lnTo>
                  <a:pt x="236059" y="348074"/>
                </a:lnTo>
                <a:lnTo>
                  <a:pt x="189207" y="408078"/>
                </a:lnTo>
                <a:lnTo>
                  <a:pt x="146922" y="471697"/>
                </a:lnTo>
                <a:lnTo>
                  <a:pt x="109457" y="538675"/>
                </a:lnTo>
                <a:lnTo>
                  <a:pt x="77063" y="608754"/>
                </a:lnTo>
                <a:lnTo>
                  <a:pt x="49993" y="681679"/>
                </a:lnTo>
                <a:lnTo>
                  <a:pt x="28499" y="757192"/>
                </a:lnTo>
                <a:lnTo>
                  <a:pt x="12834" y="835036"/>
                </a:lnTo>
                <a:lnTo>
                  <a:pt x="3250" y="914957"/>
                </a:lnTo>
                <a:lnTo>
                  <a:pt x="0" y="996696"/>
                </a:lnTo>
                <a:lnTo>
                  <a:pt x="3250" y="1078434"/>
                </a:lnTo>
                <a:lnTo>
                  <a:pt x="12834" y="1158355"/>
                </a:lnTo>
                <a:lnTo>
                  <a:pt x="28499" y="1236199"/>
                </a:lnTo>
                <a:lnTo>
                  <a:pt x="49993" y="1311712"/>
                </a:lnTo>
                <a:lnTo>
                  <a:pt x="77063" y="1384637"/>
                </a:lnTo>
                <a:lnTo>
                  <a:pt x="109457" y="1454716"/>
                </a:lnTo>
                <a:lnTo>
                  <a:pt x="146922" y="1521694"/>
                </a:lnTo>
                <a:lnTo>
                  <a:pt x="189207" y="1585313"/>
                </a:lnTo>
                <a:lnTo>
                  <a:pt x="236059" y="1645317"/>
                </a:lnTo>
                <a:lnTo>
                  <a:pt x="287226" y="1701450"/>
                </a:lnTo>
                <a:lnTo>
                  <a:pt x="342455" y="1753455"/>
                </a:lnTo>
                <a:lnTo>
                  <a:pt x="401494" y="1801075"/>
                </a:lnTo>
                <a:lnTo>
                  <a:pt x="464091" y="1844054"/>
                </a:lnTo>
                <a:lnTo>
                  <a:pt x="529994" y="1882134"/>
                </a:lnTo>
                <a:lnTo>
                  <a:pt x="598949" y="1915060"/>
                </a:lnTo>
                <a:lnTo>
                  <a:pt x="670706" y="1942575"/>
                </a:lnTo>
                <a:lnTo>
                  <a:pt x="745011" y="1964422"/>
                </a:lnTo>
                <a:lnTo>
                  <a:pt x="821612" y="1980345"/>
                </a:lnTo>
                <a:lnTo>
                  <a:pt x="900257" y="1990087"/>
                </a:lnTo>
                <a:lnTo>
                  <a:pt x="980693" y="1993392"/>
                </a:lnTo>
                <a:lnTo>
                  <a:pt x="1061130" y="1990087"/>
                </a:lnTo>
                <a:lnTo>
                  <a:pt x="1139775" y="1980345"/>
                </a:lnTo>
                <a:lnTo>
                  <a:pt x="1216376" y="1964422"/>
                </a:lnTo>
                <a:lnTo>
                  <a:pt x="1290681" y="1942575"/>
                </a:lnTo>
                <a:lnTo>
                  <a:pt x="1319454" y="1931543"/>
                </a:lnTo>
                <a:lnTo>
                  <a:pt x="980693" y="1931543"/>
                </a:lnTo>
                <a:lnTo>
                  <a:pt x="905330" y="1928443"/>
                </a:lnTo>
                <a:lnTo>
                  <a:pt x="831645" y="1919306"/>
                </a:lnTo>
                <a:lnTo>
                  <a:pt x="759875" y="1904371"/>
                </a:lnTo>
                <a:lnTo>
                  <a:pt x="690257" y="1883879"/>
                </a:lnTo>
                <a:lnTo>
                  <a:pt x="623026" y="1858071"/>
                </a:lnTo>
                <a:lnTo>
                  <a:pt x="558419" y="1827188"/>
                </a:lnTo>
                <a:lnTo>
                  <a:pt x="496673" y="1791470"/>
                </a:lnTo>
                <a:lnTo>
                  <a:pt x="438024" y="1751158"/>
                </a:lnTo>
                <a:lnTo>
                  <a:pt x="382708" y="1706493"/>
                </a:lnTo>
                <a:lnTo>
                  <a:pt x="330962" y="1657715"/>
                </a:lnTo>
                <a:lnTo>
                  <a:pt x="283022" y="1605065"/>
                </a:lnTo>
                <a:lnTo>
                  <a:pt x="239124" y="1548784"/>
                </a:lnTo>
                <a:lnTo>
                  <a:pt x="199506" y="1489112"/>
                </a:lnTo>
                <a:lnTo>
                  <a:pt x="164403" y="1426291"/>
                </a:lnTo>
                <a:lnTo>
                  <a:pt x="134052" y="1360560"/>
                </a:lnTo>
                <a:lnTo>
                  <a:pt x="108689" y="1292162"/>
                </a:lnTo>
                <a:lnTo>
                  <a:pt x="88551" y="1221335"/>
                </a:lnTo>
                <a:lnTo>
                  <a:pt x="73874" y="1148321"/>
                </a:lnTo>
                <a:lnTo>
                  <a:pt x="64894" y="1073361"/>
                </a:lnTo>
                <a:lnTo>
                  <a:pt x="61849" y="996696"/>
                </a:lnTo>
                <a:lnTo>
                  <a:pt x="64894" y="920030"/>
                </a:lnTo>
                <a:lnTo>
                  <a:pt x="73874" y="845070"/>
                </a:lnTo>
                <a:lnTo>
                  <a:pt x="88551" y="772056"/>
                </a:lnTo>
                <a:lnTo>
                  <a:pt x="108689" y="701229"/>
                </a:lnTo>
                <a:lnTo>
                  <a:pt x="134052" y="632831"/>
                </a:lnTo>
                <a:lnTo>
                  <a:pt x="164403" y="567100"/>
                </a:lnTo>
                <a:lnTo>
                  <a:pt x="199506" y="504279"/>
                </a:lnTo>
                <a:lnTo>
                  <a:pt x="239124" y="444607"/>
                </a:lnTo>
                <a:lnTo>
                  <a:pt x="283022" y="388326"/>
                </a:lnTo>
                <a:lnTo>
                  <a:pt x="330961" y="335676"/>
                </a:lnTo>
                <a:lnTo>
                  <a:pt x="382708" y="286898"/>
                </a:lnTo>
                <a:lnTo>
                  <a:pt x="438024" y="242233"/>
                </a:lnTo>
                <a:lnTo>
                  <a:pt x="496673" y="201921"/>
                </a:lnTo>
                <a:lnTo>
                  <a:pt x="558419" y="166203"/>
                </a:lnTo>
                <a:lnTo>
                  <a:pt x="623026" y="135320"/>
                </a:lnTo>
                <a:lnTo>
                  <a:pt x="690257" y="109512"/>
                </a:lnTo>
                <a:lnTo>
                  <a:pt x="759875" y="89020"/>
                </a:lnTo>
                <a:lnTo>
                  <a:pt x="831645" y="74085"/>
                </a:lnTo>
                <a:lnTo>
                  <a:pt x="905330" y="64948"/>
                </a:lnTo>
                <a:lnTo>
                  <a:pt x="980693" y="61849"/>
                </a:lnTo>
                <a:lnTo>
                  <a:pt x="1319454" y="61849"/>
                </a:lnTo>
                <a:lnTo>
                  <a:pt x="1290681" y="50816"/>
                </a:lnTo>
                <a:lnTo>
                  <a:pt x="1216376" y="28969"/>
                </a:lnTo>
                <a:lnTo>
                  <a:pt x="1139775" y="13046"/>
                </a:lnTo>
                <a:lnTo>
                  <a:pt x="1061130" y="3304"/>
                </a:lnTo>
                <a:lnTo>
                  <a:pt x="980693" y="0"/>
                </a:lnTo>
                <a:close/>
              </a:path>
              <a:path w="1961388" h="1993392">
                <a:moveTo>
                  <a:pt x="1319454" y="61849"/>
                </a:moveTo>
                <a:lnTo>
                  <a:pt x="980693" y="61849"/>
                </a:lnTo>
                <a:lnTo>
                  <a:pt x="1056057" y="64948"/>
                </a:lnTo>
                <a:lnTo>
                  <a:pt x="1129742" y="74085"/>
                </a:lnTo>
                <a:lnTo>
                  <a:pt x="1201512" y="89020"/>
                </a:lnTo>
                <a:lnTo>
                  <a:pt x="1271130" y="109512"/>
                </a:lnTo>
                <a:lnTo>
                  <a:pt x="1338361" y="135320"/>
                </a:lnTo>
                <a:lnTo>
                  <a:pt x="1402968" y="166203"/>
                </a:lnTo>
                <a:lnTo>
                  <a:pt x="1464714" y="201921"/>
                </a:lnTo>
                <a:lnTo>
                  <a:pt x="1523363" y="242233"/>
                </a:lnTo>
                <a:lnTo>
                  <a:pt x="1578679" y="286898"/>
                </a:lnTo>
                <a:lnTo>
                  <a:pt x="1630425" y="335676"/>
                </a:lnTo>
                <a:lnTo>
                  <a:pt x="1678365" y="388326"/>
                </a:lnTo>
                <a:lnTo>
                  <a:pt x="1722263" y="444607"/>
                </a:lnTo>
                <a:lnTo>
                  <a:pt x="1761881" y="504279"/>
                </a:lnTo>
                <a:lnTo>
                  <a:pt x="1796984" y="567100"/>
                </a:lnTo>
                <a:lnTo>
                  <a:pt x="1827335" y="632831"/>
                </a:lnTo>
                <a:lnTo>
                  <a:pt x="1852698" y="701229"/>
                </a:lnTo>
                <a:lnTo>
                  <a:pt x="1872836" y="772056"/>
                </a:lnTo>
                <a:lnTo>
                  <a:pt x="1887513" y="845070"/>
                </a:lnTo>
                <a:lnTo>
                  <a:pt x="1896493" y="920030"/>
                </a:lnTo>
                <a:lnTo>
                  <a:pt x="1899539" y="996696"/>
                </a:lnTo>
                <a:lnTo>
                  <a:pt x="1896493" y="1073361"/>
                </a:lnTo>
                <a:lnTo>
                  <a:pt x="1887513" y="1148321"/>
                </a:lnTo>
                <a:lnTo>
                  <a:pt x="1872836" y="1221335"/>
                </a:lnTo>
                <a:lnTo>
                  <a:pt x="1852698" y="1292162"/>
                </a:lnTo>
                <a:lnTo>
                  <a:pt x="1827335" y="1360560"/>
                </a:lnTo>
                <a:lnTo>
                  <a:pt x="1796984" y="1426291"/>
                </a:lnTo>
                <a:lnTo>
                  <a:pt x="1761881" y="1489112"/>
                </a:lnTo>
                <a:lnTo>
                  <a:pt x="1722263" y="1548784"/>
                </a:lnTo>
                <a:lnTo>
                  <a:pt x="1678365" y="1605065"/>
                </a:lnTo>
                <a:lnTo>
                  <a:pt x="1630425" y="1657715"/>
                </a:lnTo>
                <a:lnTo>
                  <a:pt x="1578679" y="1706493"/>
                </a:lnTo>
                <a:lnTo>
                  <a:pt x="1523363" y="1751158"/>
                </a:lnTo>
                <a:lnTo>
                  <a:pt x="1464714" y="1791470"/>
                </a:lnTo>
                <a:lnTo>
                  <a:pt x="1402968" y="1827188"/>
                </a:lnTo>
                <a:lnTo>
                  <a:pt x="1338361" y="1858071"/>
                </a:lnTo>
                <a:lnTo>
                  <a:pt x="1271130" y="1883879"/>
                </a:lnTo>
                <a:lnTo>
                  <a:pt x="1201512" y="1904371"/>
                </a:lnTo>
                <a:lnTo>
                  <a:pt x="1129742" y="1919306"/>
                </a:lnTo>
                <a:lnTo>
                  <a:pt x="1056057" y="1928443"/>
                </a:lnTo>
                <a:lnTo>
                  <a:pt x="980693" y="1931543"/>
                </a:lnTo>
                <a:lnTo>
                  <a:pt x="1319454" y="1931543"/>
                </a:lnTo>
                <a:lnTo>
                  <a:pt x="1362438" y="1915060"/>
                </a:lnTo>
                <a:lnTo>
                  <a:pt x="1431393" y="1882134"/>
                </a:lnTo>
                <a:lnTo>
                  <a:pt x="1497296" y="1844054"/>
                </a:lnTo>
                <a:lnTo>
                  <a:pt x="1559893" y="1801075"/>
                </a:lnTo>
                <a:lnTo>
                  <a:pt x="1618932" y="1753455"/>
                </a:lnTo>
                <a:lnTo>
                  <a:pt x="1674161" y="1701450"/>
                </a:lnTo>
                <a:lnTo>
                  <a:pt x="1725328" y="1645317"/>
                </a:lnTo>
                <a:lnTo>
                  <a:pt x="1772180" y="1585313"/>
                </a:lnTo>
                <a:lnTo>
                  <a:pt x="1814465" y="1521694"/>
                </a:lnTo>
                <a:lnTo>
                  <a:pt x="1851930" y="1454716"/>
                </a:lnTo>
                <a:lnTo>
                  <a:pt x="1884324" y="1384637"/>
                </a:lnTo>
                <a:lnTo>
                  <a:pt x="1911394" y="1311712"/>
                </a:lnTo>
                <a:lnTo>
                  <a:pt x="1932888" y="1236199"/>
                </a:lnTo>
                <a:lnTo>
                  <a:pt x="1948553" y="1158355"/>
                </a:lnTo>
                <a:lnTo>
                  <a:pt x="1958137" y="1078434"/>
                </a:lnTo>
                <a:lnTo>
                  <a:pt x="1961388" y="996696"/>
                </a:lnTo>
                <a:lnTo>
                  <a:pt x="1958137" y="914957"/>
                </a:lnTo>
                <a:lnTo>
                  <a:pt x="1948553" y="835036"/>
                </a:lnTo>
                <a:lnTo>
                  <a:pt x="1932888" y="757192"/>
                </a:lnTo>
                <a:lnTo>
                  <a:pt x="1911394" y="681679"/>
                </a:lnTo>
                <a:lnTo>
                  <a:pt x="1884324" y="608754"/>
                </a:lnTo>
                <a:lnTo>
                  <a:pt x="1851930" y="538675"/>
                </a:lnTo>
                <a:lnTo>
                  <a:pt x="1814465" y="471697"/>
                </a:lnTo>
                <a:lnTo>
                  <a:pt x="1772180" y="408078"/>
                </a:lnTo>
                <a:lnTo>
                  <a:pt x="1725328" y="348074"/>
                </a:lnTo>
                <a:lnTo>
                  <a:pt x="1674161" y="291941"/>
                </a:lnTo>
                <a:lnTo>
                  <a:pt x="1618932" y="239936"/>
                </a:lnTo>
                <a:lnTo>
                  <a:pt x="1559893" y="192316"/>
                </a:lnTo>
                <a:lnTo>
                  <a:pt x="1497296" y="149337"/>
                </a:lnTo>
                <a:lnTo>
                  <a:pt x="1431393" y="111257"/>
                </a:lnTo>
                <a:lnTo>
                  <a:pt x="1362438" y="78331"/>
                </a:lnTo>
                <a:lnTo>
                  <a:pt x="1319454" y="618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24" name="object 10"/>
          <p:cNvSpPr/>
          <p:nvPr/>
        </p:nvSpPr>
        <p:spPr>
          <a:xfrm>
            <a:off x="3962588" y="2996241"/>
            <a:ext cx="1060100" cy="1025412"/>
          </a:xfrm>
          <a:custGeom>
            <a:avLst/>
            <a:gdLst/>
            <a:ahLst/>
            <a:cxnLst/>
            <a:rect l="l" t="t" r="r" b="b"/>
            <a:pathLst>
              <a:path w="1961388" h="1993392">
                <a:moveTo>
                  <a:pt x="0" y="996696"/>
                </a:moveTo>
                <a:lnTo>
                  <a:pt x="3250" y="914957"/>
                </a:lnTo>
                <a:lnTo>
                  <a:pt x="12834" y="835036"/>
                </a:lnTo>
                <a:lnTo>
                  <a:pt x="28499" y="757192"/>
                </a:lnTo>
                <a:lnTo>
                  <a:pt x="49993" y="681679"/>
                </a:lnTo>
                <a:lnTo>
                  <a:pt x="77063" y="608754"/>
                </a:lnTo>
                <a:lnTo>
                  <a:pt x="109457" y="538675"/>
                </a:lnTo>
                <a:lnTo>
                  <a:pt x="146922" y="471697"/>
                </a:lnTo>
                <a:lnTo>
                  <a:pt x="189207" y="408078"/>
                </a:lnTo>
                <a:lnTo>
                  <a:pt x="236059" y="348074"/>
                </a:lnTo>
                <a:lnTo>
                  <a:pt x="287226" y="291941"/>
                </a:lnTo>
                <a:lnTo>
                  <a:pt x="342455" y="239936"/>
                </a:lnTo>
                <a:lnTo>
                  <a:pt x="401494" y="192316"/>
                </a:lnTo>
                <a:lnTo>
                  <a:pt x="464091" y="149337"/>
                </a:lnTo>
                <a:lnTo>
                  <a:pt x="529994" y="111257"/>
                </a:lnTo>
                <a:lnTo>
                  <a:pt x="598949" y="78331"/>
                </a:lnTo>
                <a:lnTo>
                  <a:pt x="670706" y="50816"/>
                </a:lnTo>
                <a:lnTo>
                  <a:pt x="745011" y="28969"/>
                </a:lnTo>
                <a:lnTo>
                  <a:pt x="821612" y="13046"/>
                </a:lnTo>
                <a:lnTo>
                  <a:pt x="900257" y="3304"/>
                </a:lnTo>
                <a:lnTo>
                  <a:pt x="980693" y="0"/>
                </a:lnTo>
                <a:lnTo>
                  <a:pt x="1061130" y="3304"/>
                </a:lnTo>
                <a:lnTo>
                  <a:pt x="1139775" y="13046"/>
                </a:lnTo>
                <a:lnTo>
                  <a:pt x="1216376" y="28969"/>
                </a:lnTo>
                <a:lnTo>
                  <a:pt x="1290681" y="50816"/>
                </a:lnTo>
                <a:lnTo>
                  <a:pt x="1362438" y="78331"/>
                </a:lnTo>
                <a:lnTo>
                  <a:pt x="1431393" y="111257"/>
                </a:lnTo>
                <a:lnTo>
                  <a:pt x="1497296" y="149337"/>
                </a:lnTo>
                <a:lnTo>
                  <a:pt x="1559893" y="192316"/>
                </a:lnTo>
                <a:lnTo>
                  <a:pt x="1618932" y="239936"/>
                </a:lnTo>
                <a:lnTo>
                  <a:pt x="1674161" y="291941"/>
                </a:lnTo>
                <a:lnTo>
                  <a:pt x="1725328" y="348074"/>
                </a:lnTo>
                <a:lnTo>
                  <a:pt x="1772180" y="408078"/>
                </a:lnTo>
                <a:lnTo>
                  <a:pt x="1814465" y="471697"/>
                </a:lnTo>
                <a:lnTo>
                  <a:pt x="1851930" y="538675"/>
                </a:lnTo>
                <a:lnTo>
                  <a:pt x="1884324" y="608754"/>
                </a:lnTo>
                <a:lnTo>
                  <a:pt x="1911394" y="681679"/>
                </a:lnTo>
                <a:lnTo>
                  <a:pt x="1932888" y="757192"/>
                </a:lnTo>
                <a:lnTo>
                  <a:pt x="1948553" y="835036"/>
                </a:lnTo>
                <a:lnTo>
                  <a:pt x="1958137" y="914957"/>
                </a:lnTo>
                <a:lnTo>
                  <a:pt x="1961388" y="996696"/>
                </a:lnTo>
                <a:lnTo>
                  <a:pt x="1958137" y="1078434"/>
                </a:lnTo>
                <a:lnTo>
                  <a:pt x="1948553" y="1158355"/>
                </a:lnTo>
                <a:lnTo>
                  <a:pt x="1932888" y="1236199"/>
                </a:lnTo>
                <a:lnTo>
                  <a:pt x="1911394" y="1311712"/>
                </a:lnTo>
                <a:lnTo>
                  <a:pt x="1884324" y="1384637"/>
                </a:lnTo>
                <a:lnTo>
                  <a:pt x="1851930" y="1454716"/>
                </a:lnTo>
                <a:lnTo>
                  <a:pt x="1814465" y="1521694"/>
                </a:lnTo>
                <a:lnTo>
                  <a:pt x="1772180" y="1585313"/>
                </a:lnTo>
                <a:lnTo>
                  <a:pt x="1725328" y="1645317"/>
                </a:lnTo>
                <a:lnTo>
                  <a:pt x="1674161" y="1701450"/>
                </a:lnTo>
                <a:lnTo>
                  <a:pt x="1618932" y="1753455"/>
                </a:lnTo>
                <a:lnTo>
                  <a:pt x="1559893" y="1801075"/>
                </a:lnTo>
                <a:lnTo>
                  <a:pt x="1497296" y="1844054"/>
                </a:lnTo>
                <a:lnTo>
                  <a:pt x="1431393" y="1882134"/>
                </a:lnTo>
                <a:lnTo>
                  <a:pt x="1362438" y="1915060"/>
                </a:lnTo>
                <a:lnTo>
                  <a:pt x="1290681" y="1942575"/>
                </a:lnTo>
                <a:lnTo>
                  <a:pt x="1216376" y="1964422"/>
                </a:lnTo>
                <a:lnTo>
                  <a:pt x="1139775" y="1980345"/>
                </a:lnTo>
                <a:lnTo>
                  <a:pt x="1061130" y="1990087"/>
                </a:lnTo>
                <a:lnTo>
                  <a:pt x="980693" y="1993392"/>
                </a:lnTo>
                <a:lnTo>
                  <a:pt x="900257" y="1990087"/>
                </a:lnTo>
                <a:lnTo>
                  <a:pt x="821612" y="1980345"/>
                </a:lnTo>
                <a:lnTo>
                  <a:pt x="745011" y="1964422"/>
                </a:lnTo>
                <a:lnTo>
                  <a:pt x="670706" y="1942575"/>
                </a:lnTo>
                <a:lnTo>
                  <a:pt x="598949" y="1915060"/>
                </a:lnTo>
                <a:lnTo>
                  <a:pt x="529994" y="1882134"/>
                </a:lnTo>
                <a:lnTo>
                  <a:pt x="464091" y="1844054"/>
                </a:lnTo>
                <a:lnTo>
                  <a:pt x="401494" y="1801075"/>
                </a:lnTo>
                <a:lnTo>
                  <a:pt x="342455" y="1753455"/>
                </a:lnTo>
                <a:lnTo>
                  <a:pt x="287226" y="1701450"/>
                </a:lnTo>
                <a:lnTo>
                  <a:pt x="236059" y="1645317"/>
                </a:lnTo>
                <a:lnTo>
                  <a:pt x="189207" y="1585313"/>
                </a:lnTo>
                <a:lnTo>
                  <a:pt x="146922" y="1521694"/>
                </a:lnTo>
                <a:lnTo>
                  <a:pt x="109457" y="1454716"/>
                </a:lnTo>
                <a:lnTo>
                  <a:pt x="77063" y="1384637"/>
                </a:lnTo>
                <a:lnTo>
                  <a:pt x="49993" y="1311712"/>
                </a:lnTo>
                <a:lnTo>
                  <a:pt x="28499" y="1236199"/>
                </a:lnTo>
                <a:lnTo>
                  <a:pt x="12834" y="1158355"/>
                </a:lnTo>
                <a:lnTo>
                  <a:pt x="3250" y="1078434"/>
                </a:lnTo>
                <a:lnTo>
                  <a:pt x="0" y="996696"/>
                </a:lnTo>
                <a:close/>
              </a:path>
            </a:pathLst>
          </a:custGeom>
          <a:ln w="12192">
            <a:solidFill>
              <a:srgbClr val="41709C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25" name="object 11"/>
          <p:cNvSpPr/>
          <p:nvPr/>
        </p:nvSpPr>
        <p:spPr>
          <a:xfrm>
            <a:off x="3999650" y="3024942"/>
            <a:ext cx="993243" cy="961781"/>
          </a:xfrm>
          <a:custGeom>
            <a:avLst/>
            <a:gdLst/>
            <a:ahLst/>
            <a:cxnLst/>
            <a:rect l="l" t="t" r="r" b="b"/>
            <a:pathLst>
              <a:path w="1837690" h="1869694">
                <a:moveTo>
                  <a:pt x="0" y="934847"/>
                </a:moveTo>
                <a:lnTo>
                  <a:pt x="3045" y="1011512"/>
                </a:lnTo>
                <a:lnTo>
                  <a:pt x="12025" y="1086472"/>
                </a:lnTo>
                <a:lnTo>
                  <a:pt x="26702" y="1159486"/>
                </a:lnTo>
                <a:lnTo>
                  <a:pt x="46840" y="1230313"/>
                </a:lnTo>
                <a:lnTo>
                  <a:pt x="72203" y="1298711"/>
                </a:lnTo>
                <a:lnTo>
                  <a:pt x="102554" y="1364442"/>
                </a:lnTo>
                <a:lnTo>
                  <a:pt x="137657" y="1427263"/>
                </a:lnTo>
                <a:lnTo>
                  <a:pt x="177275" y="1486935"/>
                </a:lnTo>
                <a:lnTo>
                  <a:pt x="221173" y="1543216"/>
                </a:lnTo>
                <a:lnTo>
                  <a:pt x="269113" y="1595866"/>
                </a:lnTo>
                <a:lnTo>
                  <a:pt x="320859" y="1644644"/>
                </a:lnTo>
                <a:lnTo>
                  <a:pt x="376175" y="1689309"/>
                </a:lnTo>
                <a:lnTo>
                  <a:pt x="434824" y="1729621"/>
                </a:lnTo>
                <a:lnTo>
                  <a:pt x="496570" y="1765339"/>
                </a:lnTo>
                <a:lnTo>
                  <a:pt x="561177" y="1796222"/>
                </a:lnTo>
                <a:lnTo>
                  <a:pt x="628408" y="1822030"/>
                </a:lnTo>
                <a:lnTo>
                  <a:pt x="698026" y="1842522"/>
                </a:lnTo>
                <a:lnTo>
                  <a:pt x="769796" y="1857457"/>
                </a:lnTo>
                <a:lnTo>
                  <a:pt x="843481" y="1866594"/>
                </a:lnTo>
                <a:lnTo>
                  <a:pt x="918844" y="1869694"/>
                </a:lnTo>
                <a:lnTo>
                  <a:pt x="994208" y="1866594"/>
                </a:lnTo>
                <a:lnTo>
                  <a:pt x="1067893" y="1857457"/>
                </a:lnTo>
                <a:lnTo>
                  <a:pt x="1139663" y="1842522"/>
                </a:lnTo>
                <a:lnTo>
                  <a:pt x="1209281" y="1822030"/>
                </a:lnTo>
                <a:lnTo>
                  <a:pt x="1276512" y="1796222"/>
                </a:lnTo>
                <a:lnTo>
                  <a:pt x="1341119" y="1765339"/>
                </a:lnTo>
                <a:lnTo>
                  <a:pt x="1402865" y="1729621"/>
                </a:lnTo>
                <a:lnTo>
                  <a:pt x="1461514" y="1689309"/>
                </a:lnTo>
                <a:lnTo>
                  <a:pt x="1516830" y="1644644"/>
                </a:lnTo>
                <a:lnTo>
                  <a:pt x="1568576" y="1595866"/>
                </a:lnTo>
                <a:lnTo>
                  <a:pt x="1616516" y="1543216"/>
                </a:lnTo>
                <a:lnTo>
                  <a:pt x="1660414" y="1486935"/>
                </a:lnTo>
                <a:lnTo>
                  <a:pt x="1700032" y="1427263"/>
                </a:lnTo>
                <a:lnTo>
                  <a:pt x="1735135" y="1364442"/>
                </a:lnTo>
                <a:lnTo>
                  <a:pt x="1765486" y="1298711"/>
                </a:lnTo>
                <a:lnTo>
                  <a:pt x="1790849" y="1230313"/>
                </a:lnTo>
                <a:lnTo>
                  <a:pt x="1810987" y="1159486"/>
                </a:lnTo>
                <a:lnTo>
                  <a:pt x="1825664" y="1086472"/>
                </a:lnTo>
                <a:lnTo>
                  <a:pt x="1834644" y="1011512"/>
                </a:lnTo>
                <a:lnTo>
                  <a:pt x="1837689" y="934847"/>
                </a:lnTo>
                <a:lnTo>
                  <a:pt x="1834644" y="858181"/>
                </a:lnTo>
                <a:lnTo>
                  <a:pt x="1825664" y="783221"/>
                </a:lnTo>
                <a:lnTo>
                  <a:pt x="1810987" y="710207"/>
                </a:lnTo>
                <a:lnTo>
                  <a:pt x="1790849" y="639380"/>
                </a:lnTo>
                <a:lnTo>
                  <a:pt x="1765486" y="570982"/>
                </a:lnTo>
                <a:lnTo>
                  <a:pt x="1735135" y="505251"/>
                </a:lnTo>
                <a:lnTo>
                  <a:pt x="1700032" y="442430"/>
                </a:lnTo>
                <a:lnTo>
                  <a:pt x="1660414" y="382758"/>
                </a:lnTo>
                <a:lnTo>
                  <a:pt x="1616516" y="326477"/>
                </a:lnTo>
                <a:lnTo>
                  <a:pt x="1568576" y="273827"/>
                </a:lnTo>
                <a:lnTo>
                  <a:pt x="1516830" y="225049"/>
                </a:lnTo>
                <a:lnTo>
                  <a:pt x="1461514" y="180384"/>
                </a:lnTo>
                <a:lnTo>
                  <a:pt x="1402865" y="140072"/>
                </a:lnTo>
                <a:lnTo>
                  <a:pt x="1341119" y="104354"/>
                </a:lnTo>
                <a:lnTo>
                  <a:pt x="1276512" y="73471"/>
                </a:lnTo>
                <a:lnTo>
                  <a:pt x="1209281" y="47663"/>
                </a:lnTo>
                <a:lnTo>
                  <a:pt x="1139663" y="27171"/>
                </a:lnTo>
                <a:lnTo>
                  <a:pt x="1067893" y="12236"/>
                </a:lnTo>
                <a:lnTo>
                  <a:pt x="994208" y="3099"/>
                </a:lnTo>
                <a:lnTo>
                  <a:pt x="918844" y="0"/>
                </a:lnTo>
                <a:lnTo>
                  <a:pt x="843481" y="3099"/>
                </a:lnTo>
                <a:lnTo>
                  <a:pt x="769796" y="12236"/>
                </a:lnTo>
                <a:lnTo>
                  <a:pt x="698026" y="27171"/>
                </a:lnTo>
                <a:lnTo>
                  <a:pt x="628408" y="47663"/>
                </a:lnTo>
                <a:lnTo>
                  <a:pt x="561177" y="73471"/>
                </a:lnTo>
                <a:lnTo>
                  <a:pt x="496570" y="104354"/>
                </a:lnTo>
                <a:lnTo>
                  <a:pt x="434824" y="140072"/>
                </a:lnTo>
                <a:lnTo>
                  <a:pt x="376175" y="180384"/>
                </a:lnTo>
                <a:lnTo>
                  <a:pt x="320859" y="225049"/>
                </a:lnTo>
                <a:lnTo>
                  <a:pt x="269112" y="273827"/>
                </a:lnTo>
                <a:lnTo>
                  <a:pt x="221173" y="326477"/>
                </a:lnTo>
                <a:lnTo>
                  <a:pt x="177275" y="382758"/>
                </a:lnTo>
                <a:lnTo>
                  <a:pt x="137657" y="442430"/>
                </a:lnTo>
                <a:lnTo>
                  <a:pt x="102554" y="505251"/>
                </a:lnTo>
                <a:lnTo>
                  <a:pt x="72203" y="570982"/>
                </a:lnTo>
                <a:lnTo>
                  <a:pt x="46840" y="639380"/>
                </a:lnTo>
                <a:lnTo>
                  <a:pt x="26702" y="710207"/>
                </a:lnTo>
                <a:lnTo>
                  <a:pt x="12025" y="783221"/>
                </a:lnTo>
                <a:lnTo>
                  <a:pt x="3045" y="858181"/>
                </a:lnTo>
                <a:lnTo>
                  <a:pt x="0" y="934847"/>
                </a:lnTo>
                <a:close/>
              </a:path>
            </a:pathLst>
          </a:custGeom>
          <a:ln w="12192">
            <a:solidFill>
              <a:srgbClr val="41709C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26" name="object 12"/>
          <p:cNvSpPr/>
          <p:nvPr/>
        </p:nvSpPr>
        <p:spPr>
          <a:xfrm flipH="1">
            <a:off x="4514316" y="4098447"/>
            <a:ext cx="45719" cy="1848444"/>
          </a:xfrm>
          <a:custGeom>
            <a:avLst/>
            <a:gdLst/>
            <a:ahLst/>
            <a:cxnLst/>
            <a:rect l="l" t="t" r="r" b="b"/>
            <a:pathLst>
              <a:path h="1752600">
                <a:moveTo>
                  <a:pt x="0" y="0"/>
                </a:moveTo>
                <a:lnTo>
                  <a:pt x="0" y="1752600"/>
                </a:lnTo>
              </a:path>
            </a:pathLst>
          </a:custGeom>
          <a:ln w="6096">
            <a:solidFill>
              <a:srgbClr val="5B9BD4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34" name="object 20"/>
          <p:cNvSpPr/>
          <p:nvPr/>
        </p:nvSpPr>
        <p:spPr>
          <a:xfrm>
            <a:off x="4614989" y="1177338"/>
            <a:ext cx="2298805" cy="511372"/>
          </a:xfrm>
          <a:custGeom>
            <a:avLst/>
            <a:gdLst/>
            <a:ahLst/>
            <a:cxnLst/>
            <a:rect l="l" t="t" r="r" b="b"/>
            <a:pathLst>
              <a:path w="2857500" h="509015">
                <a:moveTo>
                  <a:pt x="0" y="509015"/>
                </a:moveTo>
                <a:lnTo>
                  <a:pt x="2857499" y="509015"/>
                </a:lnTo>
                <a:lnTo>
                  <a:pt x="2857499" y="0"/>
                </a:lnTo>
                <a:lnTo>
                  <a:pt x="0" y="0"/>
                </a:lnTo>
                <a:lnTo>
                  <a:pt x="0" y="509015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35" name="object 21"/>
          <p:cNvSpPr txBox="1"/>
          <p:nvPr/>
        </p:nvSpPr>
        <p:spPr>
          <a:xfrm>
            <a:off x="4599705" y="1189365"/>
            <a:ext cx="2314089" cy="504355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L="635" marR="12700" algn="ctr"/>
            <a:r>
              <a:rPr lang="ru-RU" sz="1000" b="1" dirty="0">
                <a:solidFill>
                  <a:srgbClr val="841E1F"/>
                </a:solidFill>
                <a:cs typeface="Calibri"/>
              </a:rPr>
              <a:t>Новые </a:t>
            </a:r>
            <a:r>
              <a:rPr lang="ru-RU" sz="1000" b="1" dirty="0" smtClean="0">
                <a:solidFill>
                  <a:srgbClr val="841E1F"/>
                </a:solidFill>
                <a:cs typeface="Calibri"/>
              </a:rPr>
              <a:t/>
            </a:r>
            <a:br>
              <a:rPr lang="ru-RU" sz="1000" b="1" dirty="0" smtClean="0">
                <a:solidFill>
                  <a:srgbClr val="841E1F"/>
                </a:solidFill>
                <a:cs typeface="Calibri"/>
              </a:rPr>
            </a:br>
            <a:r>
              <a:rPr lang="ru-RU" sz="1000" b="1" dirty="0" smtClean="0">
                <a:solidFill>
                  <a:srgbClr val="841E1F"/>
                </a:solidFill>
                <a:cs typeface="Calibri"/>
              </a:rPr>
              <a:t>о</a:t>
            </a:r>
            <a:r>
              <a:rPr sz="1000" b="1" dirty="0" err="1">
                <a:solidFill>
                  <a:srgbClr val="841E1F"/>
                </a:solidFill>
                <a:cs typeface="Calibri"/>
              </a:rPr>
              <a:t>пытно-внедренческие</a:t>
            </a:r>
            <a:r>
              <a:rPr sz="1000" b="1" dirty="0">
                <a:solidFill>
                  <a:srgbClr val="841E1F"/>
                </a:solidFill>
                <a:cs typeface="Calibri"/>
              </a:rPr>
              <a:t> </a:t>
            </a:r>
            <a:r>
              <a:rPr lang="ru-RU" sz="1000" b="1" dirty="0" smtClean="0">
                <a:solidFill>
                  <a:srgbClr val="841E1F"/>
                </a:solidFill>
                <a:cs typeface="Calibri"/>
              </a:rPr>
              <a:t/>
            </a:r>
            <a:br>
              <a:rPr lang="ru-RU" sz="1000" b="1" dirty="0" smtClean="0">
                <a:solidFill>
                  <a:srgbClr val="841E1F"/>
                </a:solidFill>
                <a:cs typeface="Calibri"/>
              </a:rPr>
            </a:br>
            <a:r>
              <a:rPr sz="1000" b="1" dirty="0" err="1" smtClean="0">
                <a:solidFill>
                  <a:srgbClr val="841E1F"/>
                </a:solidFill>
                <a:cs typeface="Calibri"/>
              </a:rPr>
              <a:t>центры</a:t>
            </a:r>
            <a:endParaRPr sz="1000" b="1" dirty="0">
              <a:solidFill>
                <a:srgbClr val="841E1F"/>
              </a:solidFill>
              <a:cs typeface="Calibri"/>
            </a:endParaRPr>
          </a:p>
        </p:txBody>
      </p:sp>
      <p:sp>
        <p:nvSpPr>
          <p:cNvPr id="36" name="object 22"/>
          <p:cNvSpPr/>
          <p:nvPr/>
        </p:nvSpPr>
        <p:spPr>
          <a:xfrm>
            <a:off x="4618167" y="5938845"/>
            <a:ext cx="2295627" cy="346251"/>
          </a:xfrm>
          <a:custGeom>
            <a:avLst/>
            <a:gdLst/>
            <a:ahLst/>
            <a:cxnLst/>
            <a:rect l="l" t="t" r="r" b="b"/>
            <a:pathLst>
              <a:path w="2855976" h="509015">
                <a:moveTo>
                  <a:pt x="0" y="509015"/>
                </a:moveTo>
                <a:lnTo>
                  <a:pt x="2855976" y="509015"/>
                </a:lnTo>
                <a:lnTo>
                  <a:pt x="2855976" y="0"/>
                </a:lnTo>
                <a:lnTo>
                  <a:pt x="0" y="0"/>
                </a:lnTo>
                <a:lnTo>
                  <a:pt x="0" y="509015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37" name="object 23"/>
          <p:cNvSpPr txBox="1"/>
          <p:nvPr/>
        </p:nvSpPr>
        <p:spPr>
          <a:xfrm>
            <a:off x="4635637" y="5938085"/>
            <a:ext cx="2278157" cy="3472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Пояс малых инновационных</a:t>
            </a:r>
          </a:p>
          <a:p>
            <a:pPr marL="3175" algn="ctr"/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компаний</a:t>
            </a:r>
          </a:p>
        </p:txBody>
      </p:sp>
      <p:sp>
        <p:nvSpPr>
          <p:cNvPr id="38" name="object 24"/>
          <p:cNvSpPr txBox="1"/>
          <p:nvPr/>
        </p:nvSpPr>
        <p:spPr>
          <a:xfrm>
            <a:off x="4628281" y="1714226"/>
            <a:ext cx="2507765" cy="34887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производства семян высших репродукций на </a:t>
            </a: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селекционно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-семеноводческом комплексе ООО ОПХ «Луч»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Биотехнологический центр микроклонального размножения картофеля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систем производства и технологии производства плодов,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/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       ягод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, овощей,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винограда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Научно-технологический центр </a:t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технологий здорового питания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</a:t>
            </a:r>
            <a:r>
              <a:rPr lang="ru-RU" sz="850" dirty="0" err="1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селекционно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-генетического </a:t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контроля молока</a:t>
            </a: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Инновационно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-технологический центр разработки и внедрения «Интеллектуальных беспроводных сенсорных систем»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Инновационно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-технологический центр инжиниринговых услуг по внедрению в санаторно-курортную систему персонализированного и группового питания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</p:txBody>
      </p:sp>
      <p:sp>
        <p:nvSpPr>
          <p:cNvPr id="39" name="object 26"/>
          <p:cNvSpPr txBox="1"/>
          <p:nvPr/>
        </p:nvSpPr>
        <p:spPr>
          <a:xfrm>
            <a:off x="4997608" y="4842608"/>
            <a:ext cx="1347931" cy="1083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endParaRPr sz="900" dirty="0">
              <a:latin typeface="Calibri"/>
              <a:cs typeface="Calibri"/>
            </a:endParaRPr>
          </a:p>
        </p:txBody>
      </p:sp>
      <p:sp>
        <p:nvSpPr>
          <p:cNvPr id="40" name="object 27"/>
          <p:cNvSpPr txBox="1"/>
          <p:nvPr/>
        </p:nvSpPr>
        <p:spPr>
          <a:xfrm>
            <a:off x="5348660" y="4878359"/>
            <a:ext cx="795143" cy="14902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endParaRPr sz="900" dirty="0">
              <a:latin typeface="Calibri"/>
              <a:cs typeface="Calibri"/>
            </a:endParaRPr>
          </a:p>
        </p:txBody>
      </p:sp>
      <p:sp>
        <p:nvSpPr>
          <p:cNvPr id="42" name="object 29"/>
          <p:cNvSpPr txBox="1"/>
          <p:nvPr/>
        </p:nvSpPr>
        <p:spPr>
          <a:xfrm>
            <a:off x="4635637" y="5412434"/>
            <a:ext cx="2136943" cy="457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80000"/>
              </a:lnSpc>
            </a:pPr>
            <a:r>
              <a:rPr lang="ru-RU" sz="1400" b="1" spc="-15" dirty="0" smtClean="0">
                <a:solidFill>
                  <a:srgbClr val="841E1F"/>
                </a:solidFill>
                <a:cs typeface="Calibri"/>
              </a:rPr>
              <a:t>35</a:t>
            </a:r>
            <a:r>
              <a:rPr lang="ru-RU" sz="1400" b="1" spc="-15" dirty="0" smtClean="0">
                <a:solidFill>
                  <a:srgbClr val="C0504D"/>
                </a:solidFill>
                <a:cs typeface="Calibri"/>
              </a:rPr>
              <a:t> </a:t>
            </a:r>
            <a:r>
              <a:rPr lang="ru-RU" sz="1400" b="1" spc="-60" dirty="0" smtClean="0">
                <a:solidFill>
                  <a:srgbClr val="C0504D"/>
                </a:solidFill>
                <a:cs typeface="Calibri"/>
              </a:rPr>
              <a:t> </a:t>
            </a:r>
            <a:r>
              <a:rPr lang="ru-RU" sz="800" b="1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компаний, в </a:t>
            </a:r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которых задействовано</a:t>
            </a:r>
            <a:r>
              <a:rPr lang="ru-RU" sz="800" b="1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:</a:t>
            </a:r>
          </a:p>
          <a:p>
            <a:pPr marL="12700">
              <a:lnSpc>
                <a:spcPct val="80000"/>
              </a:lnSpc>
            </a:pPr>
            <a:r>
              <a:rPr lang="ru-RU" sz="1050" b="1" spc="-10" dirty="0" smtClean="0">
                <a:solidFill>
                  <a:srgbClr val="841E1F"/>
                </a:solidFill>
                <a:cs typeface="Calibri"/>
              </a:rPr>
              <a:t>380 </a:t>
            </a:r>
            <a:r>
              <a:rPr lang="ru-RU" sz="1050" b="1" spc="-105" dirty="0" smtClean="0">
                <a:solidFill>
                  <a:srgbClr val="C0504D"/>
                </a:solidFill>
                <a:cs typeface="Calibri"/>
              </a:rPr>
              <a:t> </a:t>
            </a:r>
            <a:r>
              <a:rPr lang="ru-RU" sz="800" b="1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обучающихся</a:t>
            </a:r>
          </a:p>
          <a:p>
            <a:pPr marL="12700">
              <a:lnSpc>
                <a:spcPct val="80000"/>
              </a:lnSpc>
            </a:pPr>
            <a:r>
              <a:rPr lang="ru-RU" sz="1000" b="1" spc="-20" dirty="0" smtClean="0">
                <a:solidFill>
                  <a:srgbClr val="841E1F"/>
                </a:solidFill>
                <a:latin typeface="Calibri"/>
                <a:cs typeface="Calibri"/>
              </a:rPr>
              <a:t>270</a:t>
            </a:r>
            <a:r>
              <a:rPr sz="1000" b="1" spc="-10" dirty="0" smtClean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000" b="1" spc="-105" dirty="0" smtClean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научно-педагогических работников</a:t>
            </a:r>
            <a:endParaRPr sz="800" b="1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</p:txBody>
      </p:sp>
      <p:sp>
        <p:nvSpPr>
          <p:cNvPr id="43" name="object 30"/>
          <p:cNvSpPr/>
          <p:nvPr/>
        </p:nvSpPr>
        <p:spPr>
          <a:xfrm>
            <a:off x="2266313" y="1183567"/>
            <a:ext cx="2205875" cy="510325"/>
          </a:xfrm>
          <a:custGeom>
            <a:avLst/>
            <a:gdLst/>
            <a:ahLst/>
            <a:cxnLst/>
            <a:rect l="l" t="t" r="r" b="b"/>
            <a:pathLst>
              <a:path w="2857500" h="509015">
                <a:moveTo>
                  <a:pt x="0" y="509015"/>
                </a:moveTo>
                <a:lnTo>
                  <a:pt x="2857500" y="509015"/>
                </a:lnTo>
                <a:lnTo>
                  <a:pt x="2857500" y="0"/>
                </a:lnTo>
                <a:lnTo>
                  <a:pt x="0" y="0"/>
                </a:lnTo>
                <a:lnTo>
                  <a:pt x="0" y="509015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44" name="object 31"/>
          <p:cNvSpPr txBox="1"/>
          <p:nvPr/>
        </p:nvSpPr>
        <p:spPr>
          <a:xfrm>
            <a:off x="2258136" y="1189642"/>
            <a:ext cx="2203251" cy="50723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5" algn="ctr"/>
            <a:r>
              <a:rPr lang="ru-RU" sz="1000" b="1" dirty="0">
                <a:solidFill>
                  <a:srgbClr val="841E1F"/>
                </a:solidFill>
                <a:cs typeface="Calibri"/>
              </a:rPr>
              <a:t>Университетский центр инновационного и технологического развития Ставропольского края</a:t>
            </a:r>
            <a:endParaRPr sz="1000" b="1" dirty="0">
              <a:solidFill>
                <a:srgbClr val="841E1F"/>
              </a:solidFill>
              <a:cs typeface="Calibri"/>
            </a:endParaRPr>
          </a:p>
        </p:txBody>
      </p:sp>
      <p:sp>
        <p:nvSpPr>
          <p:cNvPr id="45" name="object 32"/>
          <p:cNvSpPr/>
          <p:nvPr/>
        </p:nvSpPr>
        <p:spPr>
          <a:xfrm>
            <a:off x="2258136" y="5938845"/>
            <a:ext cx="2222594" cy="346251"/>
          </a:xfrm>
          <a:custGeom>
            <a:avLst/>
            <a:gdLst/>
            <a:ahLst/>
            <a:cxnLst/>
            <a:rect l="l" t="t" r="r" b="b"/>
            <a:pathLst>
              <a:path w="2857500" h="509015">
                <a:moveTo>
                  <a:pt x="0" y="509015"/>
                </a:moveTo>
                <a:lnTo>
                  <a:pt x="2857499" y="509015"/>
                </a:lnTo>
                <a:lnTo>
                  <a:pt x="2857499" y="0"/>
                </a:lnTo>
                <a:lnTo>
                  <a:pt x="0" y="0"/>
                </a:lnTo>
                <a:lnTo>
                  <a:pt x="0" y="509015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46" name="object 33"/>
          <p:cNvSpPr txBox="1"/>
          <p:nvPr/>
        </p:nvSpPr>
        <p:spPr>
          <a:xfrm>
            <a:off x="2242268" y="5970223"/>
            <a:ext cx="2201781" cy="2837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/>
            <a:r>
              <a:rPr lang="ru-RU" sz="1000" b="1" spc="-10" dirty="0">
                <a:solidFill>
                  <a:srgbClr val="1F487C"/>
                </a:solidFill>
                <a:latin typeface="Calibri"/>
                <a:cs typeface="Calibri"/>
              </a:rPr>
              <a:t>Отдел </a:t>
            </a:r>
            <a:r>
              <a:rPr lang="ru-RU" sz="1000" b="1" spc="-10" dirty="0" smtClean="0">
                <a:solidFill>
                  <a:srgbClr val="1F487C"/>
                </a:solidFill>
                <a:latin typeface="Calibri"/>
                <a:cs typeface="Calibri"/>
              </a:rPr>
              <a:t>НИОКР </a:t>
            </a:r>
            <a:br>
              <a:rPr lang="ru-RU" sz="1000" b="1" spc="-10" dirty="0" smtClean="0">
                <a:solidFill>
                  <a:srgbClr val="1F487C"/>
                </a:solidFill>
                <a:latin typeface="Calibri"/>
                <a:cs typeface="Calibri"/>
              </a:rPr>
            </a:br>
            <a:r>
              <a:rPr lang="ru-RU" sz="1000" b="1" spc="-10" dirty="0" smtClean="0">
                <a:solidFill>
                  <a:srgbClr val="1F487C"/>
                </a:solidFill>
                <a:latin typeface="Calibri"/>
                <a:cs typeface="Calibri"/>
              </a:rPr>
              <a:t>и трансфера технологий</a:t>
            </a:r>
            <a:endParaRPr sz="1000" b="1" spc="-10" dirty="0">
              <a:solidFill>
                <a:srgbClr val="1F487C"/>
              </a:solidFill>
              <a:latin typeface="Calibri"/>
              <a:cs typeface="Calibri"/>
            </a:endParaRPr>
          </a:p>
        </p:txBody>
      </p:sp>
      <p:sp>
        <p:nvSpPr>
          <p:cNvPr id="47" name="object 34"/>
          <p:cNvSpPr txBox="1"/>
          <p:nvPr/>
        </p:nvSpPr>
        <p:spPr>
          <a:xfrm>
            <a:off x="2326391" y="5203086"/>
            <a:ext cx="2379186" cy="10897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61925">
              <a:lnSpc>
                <a:spcPct val="81700"/>
              </a:lnSpc>
            </a:pPr>
            <a:r>
              <a:rPr lang="ru-RU" sz="1200" b="1" spc="-15" dirty="0" smtClean="0">
                <a:solidFill>
                  <a:srgbClr val="841E1F"/>
                </a:solidFill>
                <a:latin typeface="Calibri"/>
                <a:cs typeface="Calibri"/>
              </a:rPr>
              <a:t>1006</a:t>
            </a:r>
            <a:r>
              <a:rPr sz="1200" b="1" spc="-15" dirty="0" smtClean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800" b="1" spc="-20" dirty="0" err="1" smtClean="0">
                <a:solidFill>
                  <a:srgbClr val="841E1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е</a:t>
            </a:r>
            <a:r>
              <a:rPr sz="800" b="1" spc="-10" dirty="0" err="1" smtClean="0">
                <a:solidFill>
                  <a:srgbClr val="841E1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д</a:t>
            </a:r>
            <a:r>
              <a:rPr sz="800" b="1" spc="-20" dirty="0" err="1" smtClean="0">
                <a:solidFill>
                  <a:srgbClr val="841E1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и</a:t>
            </a:r>
            <a:r>
              <a:rPr sz="800" b="1" spc="-10" dirty="0" err="1" smtClean="0">
                <a:solidFill>
                  <a:srgbClr val="841E1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ни</a:t>
            </a:r>
            <a:r>
              <a:rPr sz="800" b="1" spc="-20" dirty="0" err="1" smtClean="0">
                <a:solidFill>
                  <a:srgbClr val="841E1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ц</a:t>
            </a:r>
            <a:r>
              <a:rPr sz="800" b="1" spc="15" dirty="0" smtClean="0">
                <a:solidFill>
                  <a:srgbClr val="C0504D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sz="800" b="1" spc="-1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–</a:t>
            </a:r>
            <a:r>
              <a:rPr sz="800" b="1" spc="2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ru-RU" sz="800" b="1" dirty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зарегистрированных объектов </a:t>
            </a:r>
            <a:r>
              <a:rPr sz="800" b="1" dirty="0" err="1" smtClean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интеллектуальной</a:t>
            </a:r>
            <a:r>
              <a:rPr sz="800" b="1" dirty="0" smtClean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sz="800" b="1" dirty="0" err="1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собственност</a:t>
            </a:r>
            <a:r>
              <a:rPr sz="800" dirty="0" err="1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и</a:t>
            </a:r>
            <a:endParaRPr sz="800" b="1" dirty="0">
              <a:solidFill>
                <a:schemeClr val="accent5">
                  <a:lumMod val="50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ru-RU" sz="1200" b="1" spc="-15" dirty="0">
                <a:solidFill>
                  <a:srgbClr val="841E1F"/>
                </a:solidFill>
                <a:latin typeface="Calibri"/>
                <a:cs typeface="Calibri"/>
              </a:rPr>
              <a:t>2</a:t>
            </a:r>
            <a:r>
              <a:rPr sz="1200" b="1" spc="-15" dirty="0" smtClean="0">
                <a:solidFill>
                  <a:srgbClr val="841E1F"/>
                </a:solidFill>
                <a:latin typeface="Calibri"/>
                <a:cs typeface="Calibri"/>
              </a:rPr>
              <a:t>8</a:t>
            </a:r>
            <a:r>
              <a:rPr lang="ru-RU" sz="1200" b="1" spc="-15" dirty="0" smtClean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lang="ru-RU" sz="800" b="1" spc="-10" dirty="0">
                <a:solidFill>
                  <a:srgbClr val="841E1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единиц </a:t>
            </a:r>
            <a:r>
              <a:rPr lang="ru-RU" sz="800" b="1" spc="-10" dirty="0" smtClean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внесено в уставной капитал </a:t>
            </a:r>
            <a:r>
              <a:rPr lang="ru-RU" sz="800" b="1" spc="-10" dirty="0" err="1" smtClean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МИПов</a:t>
            </a:r>
            <a:endParaRPr lang="ru-RU" sz="800" b="1" spc="-10" dirty="0" smtClean="0">
              <a:solidFill>
                <a:schemeClr val="accent5">
                  <a:lumMod val="50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ru-RU" sz="1200" b="1" spc="-15" dirty="0">
                <a:solidFill>
                  <a:srgbClr val="841E1F"/>
                </a:solidFill>
                <a:latin typeface="Calibri"/>
                <a:cs typeface="Calibri"/>
              </a:rPr>
              <a:t>6</a:t>
            </a:r>
            <a:r>
              <a:rPr lang="ru-RU" sz="900" spc="-10" dirty="0" smtClean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lang="ru-RU" sz="800" b="1" spc="-20" dirty="0">
                <a:solidFill>
                  <a:srgbClr val="841E1F"/>
                </a:solidFill>
                <a:latin typeface="Calibri"/>
                <a:cs typeface="Calibri"/>
              </a:rPr>
              <a:t>единиц</a:t>
            </a:r>
            <a:r>
              <a:rPr lang="ru-RU" sz="800" b="1" spc="-10" dirty="0" smtClean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lang="ru-RU" sz="800" b="1" spc="-10" dirty="0" smtClean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перспективных к внедрению </a:t>
            </a:r>
            <a:r>
              <a:rPr lang="ru-RU" sz="800" b="1" dirty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объектов интеллектуальной </a:t>
            </a:r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собственности</a:t>
            </a:r>
            <a:endParaRPr sz="800" b="1" dirty="0">
              <a:solidFill>
                <a:schemeClr val="accent5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8" name="object 35"/>
          <p:cNvSpPr txBox="1"/>
          <p:nvPr/>
        </p:nvSpPr>
        <p:spPr>
          <a:xfrm>
            <a:off x="2266313" y="1710505"/>
            <a:ext cx="2399667" cy="3338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информационно-аналитического и маркетингового обеспечения технологического развития АПК и продовольственного рынка региона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Бизнес-инкубатор селекционной базы зерновых, кормовых, </a:t>
            </a: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эфиро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-масличных, технических и овощных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плодово-ягодных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культур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инжиниринговых технологий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endParaRPr lang="ru-RU" sz="85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Молодежный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технопарк «</a:t>
            </a: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ФудНэт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»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Инновационно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– технологический Форсайт – центр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проектирования и развития инновационных видов туризма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фитосанитарного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сопровождения технологических процессов в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растениеводстве</a:t>
            </a: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</p:txBody>
      </p:sp>
      <p:sp>
        <p:nvSpPr>
          <p:cNvPr id="49" name="object 38"/>
          <p:cNvSpPr/>
          <p:nvPr/>
        </p:nvSpPr>
        <p:spPr>
          <a:xfrm>
            <a:off x="238125" y="5938845"/>
            <a:ext cx="1908369" cy="346251"/>
          </a:xfrm>
          <a:custGeom>
            <a:avLst/>
            <a:gdLst/>
            <a:ahLst/>
            <a:cxnLst/>
            <a:rect l="l" t="t" r="r" b="b"/>
            <a:pathLst>
              <a:path w="2721864" h="509015">
                <a:moveTo>
                  <a:pt x="0" y="509015"/>
                </a:moveTo>
                <a:lnTo>
                  <a:pt x="2721864" y="509015"/>
                </a:lnTo>
                <a:lnTo>
                  <a:pt x="2721864" y="0"/>
                </a:lnTo>
                <a:lnTo>
                  <a:pt x="0" y="0"/>
                </a:lnTo>
                <a:lnTo>
                  <a:pt x="0" y="509015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50" name="object 39"/>
          <p:cNvSpPr txBox="1"/>
          <p:nvPr/>
        </p:nvSpPr>
        <p:spPr>
          <a:xfrm>
            <a:off x="238125" y="5938085"/>
            <a:ext cx="2088265" cy="3472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/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Парк</a:t>
            </a:r>
            <a:r>
              <a:rPr sz="10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н</a:t>
            </a:r>
            <a:r>
              <a:rPr sz="1000" b="1" spc="-20" dirty="0">
                <a:solidFill>
                  <a:srgbClr val="1F487C"/>
                </a:solidFill>
                <a:latin typeface="Calibri"/>
                <a:cs typeface="Calibri"/>
              </a:rPr>
              <a:t>а</a:t>
            </a:r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у</a:t>
            </a:r>
            <a:r>
              <a:rPr sz="1000" b="1" spc="-20" dirty="0">
                <a:solidFill>
                  <a:srgbClr val="1F487C"/>
                </a:solidFill>
                <a:latin typeface="Calibri"/>
                <a:cs typeface="Calibri"/>
              </a:rPr>
              <a:t>ч</a:t>
            </a:r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но</a:t>
            </a:r>
            <a:r>
              <a:rPr sz="1000" b="1" spc="-30" dirty="0">
                <a:solidFill>
                  <a:srgbClr val="1F487C"/>
                </a:solidFill>
                <a:latin typeface="Calibri"/>
                <a:cs typeface="Calibri"/>
              </a:rPr>
              <a:t>г</a:t>
            </a:r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о</a:t>
            </a:r>
            <a:endParaRPr sz="1000" b="1" dirty="0">
              <a:latin typeface="Calibri"/>
              <a:cs typeface="Calibri"/>
            </a:endParaRPr>
          </a:p>
          <a:p>
            <a:pPr marL="18415" algn="ctr"/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обо</a:t>
            </a:r>
            <a:r>
              <a:rPr sz="1000" b="1" spc="-30" dirty="0">
                <a:solidFill>
                  <a:srgbClr val="1F487C"/>
                </a:solidFill>
                <a:latin typeface="Calibri"/>
                <a:cs typeface="Calibri"/>
              </a:rPr>
              <a:t>р</a:t>
            </a:r>
            <a:r>
              <a:rPr sz="1000" b="1" spc="-75" dirty="0">
                <a:solidFill>
                  <a:srgbClr val="1F487C"/>
                </a:solidFill>
                <a:latin typeface="Calibri"/>
                <a:cs typeface="Calibri"/>
              </a:rPr>
              <a:t>у</a:t>
            </a:r>
            <a:r>
              <a:rPr sz="1000" b="1" spc="-30" dirty="0">
                <a:solidFill>
                  <a:srgbClr val="1F487C"/>
                </a:solidFill>
                <a:latin typeface="Calibri"/>
                <a:cs typeface="Calibri"/>
              </a:rPr>
              <a:t>д</a:t>
            </a:r>
            <a:r>
              <a:rPr sz="1000" b="1" spc="-10" dirty="0">
                <a:solidFill>
                  <a:srgbClr val="1F487C"/>
                </a:solidFill>
                <a:latin typeface="Calibri"/>
                <a:cs typeface="Calibri"/>
              </a:rPr>
              <a:t>ования</a:t>
            </a:r>
            <a:endParaRPr sz="1000" b="1" dirty="0">
              <a:latin typeface="Calibri"/>
              <a:cs typeface="Calibri"/>
            </a:endParaRPr>
          </a:p>
        </p:txBody>
      </p:sp>
      <p:sp>
        <p:nvSpPr>
          <p:cNvPr id="51" name="object 40"/>
          <p:cNvSpPr/>
          <p:nvPr/>
        </p:nvSpPr>
        <p:spPr>
          <a:xfrm>
            <a:off x="179306" y="1189642"/>
            <a:ext cx="1967188" cy="499068"/>
          </a:xfrm>
          <a:custGeom>
            <a:avLst/>
            <a:gdLst/>
            <a:ahLst/>
            <a:cxnLst/>
            <a:rect l="l" t="t" r="r" b="b"/>
            <a:pathLst>
              <a:path w="2721864" h="507491">
                <a:moveTo>
                  <a:pt x="0" y="507491"/>
                </a:moveTo>
                <a:lnTo>
                  <a:pt x="2721864" y="507491"/>
                </a:lnTo>
                <a:lnTo>
                  <a:pt x="2721864" y="0"/>
                </a:lnTo>
                <a:lnTo>
                  <a:pt x="0" y="0"/>
                </a:lnTo>
                <a:lnTo>
                  <a:pt x="0" y="507491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52" name="object 41"/>
          <p:cNvSpPr txBox="1"/>
          <p:nvPr/>
        </p:nvSpPr>
        <p:spPr>
          <a:xfrm>
            <a:off x="679536" y="1177338"/>
            <a:ext cx="1347476" cy="50161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L="635" algn="ctr"/>
            <a:r>
              <a:rPr lang="ru-RU" sz="1000" b="1" dirty="0">
                <a:solidFill>
                  <a:srgbClr val="841E1F"/>
                </a:solidFill>
                <a:cs typeface="Calibri"/>
              </a:rPr>
              <a:t>Новые инновационные подразделения</a:t>
            </a:r>
            <a:endParaRPr sz="1000" b="1" dirty="0">
              <a:solidFill>
                <a:srgbClr val="841E1F"/>
              </a:solidFill>
              <a:latin typeface="Calibri"/>
              <a:cs typeface="Calibri"/>
            </a:endParaRPr>
          </a:p>
        </p:txBody>
      </p:sp>
      <p:sp>
        <p:nvSpPr>
          <p:cNvPr id="53" name="object 42"/>
          <p:cNvSpPr/>
          <p:nvPr/>
        </p:nvSpPr>
        <p:spPr>
          <a:xfrm>
            <a:off x="238125" y="6346564"/>
            <a:ext cx="1908369" cy="196863"/>
          </a:xfrm>
          <a:custGeom>
            <a:avLst/>
            <a:gdLst/>
            <a:ahLst/>
            <a:cxnLst/>
            <a:rect l="l" t="t" r="r" b="b"/>
            <a:pathLst>
              <a:path w="2721864" h="310896">
                <a:moveTo>
                  <a:pt x="0" y="0"/>
                </a:moveTo>
                <a:lnTo>
                  <a:pt x="2566416" y="0"/>
                </a:lnTo>
                <a:lnTo>
                  <a:pt x="2721864" y="155447"/>
                </a:lnTo>
                <a:lnTo>
                  <a:pt x="2566416" y="310895"/>
                </a:lnTo>
                <a:lnTo>
                  <a:pt x="0" y="310895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44536A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54" name="object 43"/>
          <p:cNvSpPr/>
          <p:nvPr/>
        </p:nvSpPr>
        <p:spPr>
          <a:xfrm>
            <a:off x="2264280" y="6331454"/>
            <a:ext cx="2207909" cy="203389"/>
          </a:xfrm>
          <a:custGeom>
            <a:avLst/>
            <a:gdLst/>
            <a:ahLst/>
            <a:cxnLst/>
            <a:rect l="l" t="t" r="r" b="b"/>
            <a:pathLst>
              <a:path w="2857500" h="310896">
                <a:moveTo>
                  <a:pt x="0" y="0"/>
                </a:moveTo>
                <a:lnTo>
                  <a:pt x="2702052" y="0"/>
                </a:lnTo>
                <a:lnTo>
                  <a:pt x="2857500" y="155447"/>
                </a:lnTo>
                <a:lnTo>
                  <a:pt x="2702052" y="310895"/>
                </a:lnTo>
                <a:lnTo>
                  <a:pt x="0" y="310895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44536A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55" name="object 44"/>
          <p:cNvSpPr/>
          <p:nvPr/>
        </p:nvSpPr>
        <p:spPr>
          <a:xfrm>
            <a:off x="4656269" y="6331945"/>
            <a:ext cx="2174027" cy="211482"/>
          </a:xfrm>
          <a:custGeom>
            <a:avLst/>
            <a:gdLst/>
            <a:ahLst/>
            <a:cxnLst/>
            <a:rect l="l" t="t" r="r" b="b"/>
            <a:pathLst>
              <a:path w="2859024" h="310896">
                <a:moveTo>
                  <a:pt x="0" y="0"/>
                </a:moveTo>
                <a:lnTo>
                  <a:pt x="2703576" y="0"/>
                </a:lnTo>
                <a:lnTo>
                  <a:pt x="2859024" y="155447"/>
                </a:lnTo>
                <a:lnTo>
                  <a:pt x="2703576" y="310895"/>
                </a:lnTo>
                <a:lnTo>
                  <a:pt x="0" y="310895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4536A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56" name="object 45"/>
          <p:cNvSpPr/>
          <p:nvPr/>
        </p:nvSpPr>
        <p:spPr>
          <a:xfrm>
            <a:off x="6948082" y="6331945"/>
            <a:ext cx="2031325" cy="211482"/>
          </a:xfrm>
          <a:custGeom>
            <a:avLst/>
            <a:gdLst/>
            <a:ahLst/>
            <a:cxnLst/>
            <a:rect l="l" t="t" r="r" b="b"/>
            <a:pathLst>
              <a:path w="2880359" h="310896">
                <a:moveTo>
                  <a:pt x="0" y="0"/>
                </a:moveTo>
                <a:lnTo>
                  <a:pt x="2880359" y="0"/>
                </a:lnTo>
                <a:lnTo>
                  <a:pt x="2880359" y="155447"/>
                </a:lnTo>
                <a:lnTo>
                  <a:pt x="2880359" y="310895"/>
                </a:lnTo>
                <a:lnTo>
                  <a:pt x="0" y="310895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4536A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75" name="object 61"/>
          <p:cNvSpPr txBox="1"/>
          <p:nvPr/>
        </p:nvSpPr>
        <p:spPr>
          <a:xfrm>
            <a:off x="-52877" y="5077149"/>
            <a:ext cx="2241832" cy="73832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61925" indent="73025">
              <a:lnSpc>
                <a:spcPct val="81700"/>
              </a:lnSpc>
            </a:pPr>
            <a:r>
              <a:rPr sz="1200" b="1" spc="-15" dirty="0" smtClean="0">
                <a:solidFill>
                  <a:srgbClr val="841E1F"/>
                </a:solidFill>
                <a:latin typeface="Calibri"/>
                <a:cs typeface="Calibri"/>
              </a:rPr>
              <a:t>4</a:t>
            </a:r>
            <a:r>
              <a:rPr lang="ru-RU" sz="1200" b="1" spc="-15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900" b="1" spc="-10" dirty="0" err="1" smtClean="0">
                <a:solidFill>
                  <a:srgbClr val="841E1F"/>
                </a:solidFill>
                <a:latin typeface="Calibri"/>
                <a:cs typeface="Calibri"/>
              </a:rPr>
              <a:t>центра</a:t>
            </a:r>
            <a:r>
              <a:rPr sz="800" b="1" dirty="0" smtClean="0">
                <a:latin typeface="Segoe UI Semilight"/>
                <a:cs typeface="Segoe UI Semilight"/>
              </a:rPr>
              <a:t> </a:t>
            </a:r>
            <a:r>
              <a:rPr lang="ru-RU" sz="800" b="1" dirty="0" smtClean="0">
                <a:latin typeface="Segoe UI Semilight"/>
                <a:cs typeface="Segoe UI Semilight"/>
              </a:rPr>
              <a:t/>
            </a:r>
            <a:br>
              <a:rPr lang="ru-RU" sz="800" b="1" dirty="0" smtClean="0">
                <a:latin typeface="Segoe UI Semilight"/>
                <a:cs typeface="Segoe UI Semilight"/>
              </a:rPr>
            </a:br>
            <a:r>
              <a:rPr lang="ru-RU" sz="800" b="1" dirty="0" smtClean="0">
                <a:latin typeface="Segoe UI Semilight"/>
                <a:cs typeface="Segoe UI Semilight"/>
              </a:rPr>
              <a:t>  </a:t>
            </a:r>
            <a:r>
              <a:rPr sz="800" b="1" dirty="0" err="1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коллективного</a:t>
            </a:r>
            <a:r>
              <a:rPr sz="800" b="1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</a:t>
            </a:r>
            <a:r>
              <a:rPr sz="800" b="1" dirty="0" err="1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пользования</a:t>
            </a:r>
            <a:endParaRPr lang="ru-RU" sz="800" b="1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L="734695" marR="161925" indent="-304800">
              <a:lnSpc>
                <a:spcPct val="81700"/>
              </a:lnSpc>
              <a:tabLst>
                <a:tab pos="718185" algn="l"/>
              </a:tabLst>
            </a:pPr>
            <a:endParaRPr sz="800" dirty="0">
              <a:latin typeface="Segoe UI Semilight"/>
              <a:cs typeface="Segoe UI Semilight"/>
            </a:endParaRPr>
          </a:p>
          <a:p>
            <a:pPr marL="355600" marR="161925" indent="73025">
              <a:lnSpc>
                <a:spcPct val="81700"/>
              </a:lnSpc>
            </a:pPr>
            <a:r>
              <a:rPr sz="1200" b="1" spc="-15" dirty="0">
                <a:solidFill>
                  <a:srgbClr val="841E1F"/>
                </a:solidFill>
                <a:latin typeface="Calibri"/>
                <a:cs typeface="Calibri"/>
              </a:rPr>
              <a:t>1935 </a:t>
            </a:r>
            <a:r>
              <a:rPr lang="ru-RU" sz="900" b="1" spc="-15" dirty="0">
                <a:solidFill>
                  <a:srgbClr val="841E1F"/>
                </a:solidFill>
                <a:latin typeface="Calibri"/>
                <a:cs typeface="Calibri"/>
              </a:rPr>
              <a:t>единицы</a:t>
            </a:r>
            <a:r>
              <a:rPr lang="ru-RU" sz="800" b="1" spc="-10" dirty="0" smtClean="0">
                <a:solidFill>
                  <a:srgbClr val="C0504D"/>
                </a:solidFill>
                <a:cs typeface="Calibri"/>
              </a:rPr>
              <a:t/>
            </a:r>
            <a:br>
              <a:rPr lang="ru-RU" sz="800" b="1" spc="-10" dirty="0" smtClean="0">
                <a:solidFill>
                  <a:srgbClr val="C0504D"/>
                </a:solidFill>
                <a:cs typeface="Calibri"/>
              </a:rPr>
            </a:br>
            <a:r>
              <a:rPr lang="ru-RU" sz="800" b="1" spc="-10" dirty="0" smtClean="0">
                <a:solidFill>
                  <a:srgbClr val="C0504D"/>
                </a:solidFill>
                <a:cs typeface="Calibri"/>
              </a:rPr>
              <a:t>    </a:t>
            </a:r>
            <a:r>
              <a:rPr sz="800" b="1" dirty="0" err="1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высокотехнологичного</a:t>
            </a:r>
            <a:endParaRPr sz="800" b="1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L="355600" marR="161925" indent="73025">
              <a:lnSpc>
                <a:spcPct val="81700"/>
              </a:lnSpc>
            </a:pPr>
            <a:r>
              <a:rPr sz="800" b="1" dirty="0" err="1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научного</a:t>
            </a:r>
            <a:r>
              <a:rPr sz="800" b="1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</a:t>
            </a:r>
            <a:r>
              <a:rPr sz="800" b="1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оборудования</a:t>
            </a:r>
          </a:p>
        </p:txBody>
      </p:sp>
      <p:sp>
        <p:nvSpPr>
          <p:cNvPr id="76" name="object 63"/>
          <p:cNvSpPr txBox="1"/>
          <p:nvPr/>
        </p:nvSpPr>
        <p:spPr>
          <a:xfrm>
            <a:off x="186578" y="1711233"/>
            <a:ext cx="2210093" cy="3634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Инновационно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-технологический центр «Промышленной автоматизации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сельскохозяйственного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производства и интеллектуального  приборостроения»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Центр инновационных технологий альтернативной энергетики в сельскохозяйственном производстве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Центр геоинформационных систем и технологии </a:t>
            </a: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Precise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</a:t>
            </a:r>
            <a:r>
              <a:rPr lang="ru-RU" sz="850" dirty="0" err="1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farming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(Точное земледелие) в сельском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/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хозяйстве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;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 Центр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геоинформационного </a:t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анализа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обработки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данных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/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дистанционного зондирования </a:t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земли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картографирования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; 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Экологический центр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/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механизмов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эволюции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/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физиологических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функций </a:t>
            </a: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/>
            </a:r>
            <a:b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 </a:t>
            </a: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адаптации организма к изменяющимся условиям среды обитания и экстремальным воздействиям; </a:t>
            </a: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Научно-испытательный центр изучения сельскохозяйственной </a:t>
            </a:r>
            <a:r>
              <a:rPr lang="ru-RU" sz="850" dirty="0" err="1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микробиоты</a:t>
            </a:r>
            <a:endParaRPr lang="ru-RU"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marR="142875" indent="-171450">
              <a:lnSpc>
                <a:spcPct val="95000"/>
              </a:lnSpc>
              <a:spcAft>
                <a:spcPts val="200"/>
              </a:spcAft>
              <a:buFont typeface="Arial"/>
              <a:buChar char="•"/>
              <a:tabLst>
                <a:tab pos="184785" algn="l"/>
              </a:tabLst>
            </a:pPr>
            <a:r>
              <a:rPr lang="ru-RU" sz="85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Лаборатория биологического (органического) земледелия</a:t>
            </a:r>
          </a:p>
          <a:p>
            <a:pPr marR="142875" indent="-171450">
              <a:buFont typeface="Arial"/>
              <a:buChar char="•"/>
              <a:tabLst>
                <a:tab pos="184785" algn="l"/>
              </a:tabLst>
            </a:pPr>
            <a:endParaRPr sz="85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</p:txBody>
      </p:sp>
      <p:sp>
        <p:nvSpPr>
          <p:cNvPr id="77" name="object 64"/>
          <p:cNvSpPr txBox="1"/>
          <p:nvPr/>
        </p:nvSpPr>
        <p:spPr>
          <a:xfrm>
            <a:off x="280031" y="6347534"/>
            <a:ext cx="1866463" cy="2055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/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И</a:t>
            </a:r>
            <a:r>
              <a:rPr sz="1200" b="1" spc="-290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Д</a:t>
            </a:r>
            <a:r>
              <a:rPr sz="1200" b="1" spc="-280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Е</a:t>
            </a:r>
            <a:r>
              <a:rPr sz="1200" b="1" spc="-280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И</a:t>
            </a:r>
          </a:p>
        </p:txBody>
      </p:sp>
      <p:sp>
        <p:nvSpPr>
          <p:cNvPr id="78" name="object 65"/>
          <p:cNvSpPr txBox="1"/>
          <p:nvPr/>
        </p:nvSpPr>
        <p:spPr>
          <a:xfrm>
            <a:off x="2264280" y="6346564"/>
            <a:ext cx="2252567" cy="20651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/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П Р О Е К Т Ы</a:t>
            </a:r>
          </a:p>
        </p:txBody>
      </p:sp>
      <p:sp>
        <p:nvSpPr>
          <p:cNvPr id="79" name="object 66"/>
          <p:cNvSpPr txBox="1"/>
          <p:nvPr/>
        </p:nvSpPr>
        <p:spPr>
          <a:xfrm>
            <a:off x="4665980" y="6346564"/>
            <a:ext cx="2164316" cy="1968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/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П Р ОД У К Т Ы</a:t>
            </a:r>
          </a:p>
        </p:txBody>
      </p:sp>
      <p:sp>
        <p:nvSpPr>
          <p:cNvPr id="80" name="object 67"/>
          <p:cNvSpPr txBox="1"/>
          <p:nvPr/>
        </p:nvSpPr>
        <p:spPr>
          <a:xfrm>
            <a:off x="6948082" y="6346565"/>
            <a:ext cx="2015084" cy="1882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/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Р</a:t>
            </a:r>
            <a:r>
              <a:rPr sz="1200" b="1" spc="-290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Ы</a:t>
            </a:r>
            <a:r>
              <a:rPr sz="1200" b="1" spc="-290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Н</a:t>
            </a:r>
            <a:r>
              <a:rPr sz="1200" b="1" spc="-280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К</a:t>
            </a:r>
            <a:r>
              <a:rPr sz="1200" b="1" spc="-280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41E1F"/>
                </a:solidFill>
                <a:latin typeface="Calibri"/>
                <a:cs typeface="Calibri"/>
              </a:rPr>
              <a:t>И</a:t>
            </a:r>
          </a:p>
        </p:txBody>
      </p:sp>
      <p:sp>
        <p:nvSpPr>
          <p:cNvPr id="81" name="object 69"/>
          <p:cNvSpPr txBox="1">
            <a:spLocks/>
          </p:cNvSpPr>
          <p:nvPr/>
        </p:nvSpPr>
        <p:spPr>
          <a:xfrm>
            <a:off x="7818101" y="1514388"/>
            <a:ext cx="1455859" cy="10567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800">
                <a:latin typeface="Segoe UI Semilight"/>
                <a:cs typeface="Segoe UI Semilight"/>
              </a:defRPr>
            </a:lvl1pPr>
          </a:lstStyle>
          <a:p>
            <a:pPr>
              <a:spcAft>
                <a:spcPts val="200"/>
              </a:spcAft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предприятий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200"/>
              </a:spcAft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крестьянских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(предпринимателей</a:t>
            </a:r>
          </a:p>
          <a:p>
            <a:pPr>
              <a:spcAft>
                <a:spcPts val="200"/>
              </a:spcAft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сельскохозяйственных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угодий</a:t>
            </a:r>
          </a:p>
          <a:p>
            <a:pPr>
              <a:spcAft>
                <a:spcPts val="200"/>
              </a:spcAft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посевных площадей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dirty="0"/>
          </a:p>
        </p:txBody>
      </p:sp>
      <p:sp>
        <p:nvSpPr>
          <p:cNvPr id="82" name="object 71"/>
          <p:cNvSpPr txBox="1"/>
          <p:nvPr/>
        </p:nvSpPr>
        <p:spPr>
          <a:xfrm>
            <a:off x="7191139" y="1251785"/>
            <a:ext cx="1555068" cy="2837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/>
            <a:r>
              <a:rPr lang="ru-RU" sz="900" b="1" spc="-20" dirty="0">
                <a:solidFill>
                  <a:srgbClr val="841E1F"/>
                </a:solidFill>
                <a:cs typeface="Calibri"/>
              </a:rPr>
              <a:t>Агропромышленный комплекс Ставропольского </a:t>
            </a:r>
            <a:r>
              <a:rPr lang="ru-RU" sz="900" b="1" spc="-20" dirty="0" smtClean="0">
                <a:solidFill>
                  <a:srgbClr val="841E1F"/>
                </a:solidFill>
                <a:cs typeface="Calibri"/>
              </a:rPr>
              <a:t>края</a:t>
            </a:r>
            <a:endParaRPr lang="ru-RU" sz="900" b="1" spc="-20" dirty="0">
              <a:solidFill>
                <a:srgbClr val="841E1F"/>
              </a:solidFill>
              <a:cs typeface="Calibri"/>
            </a:endParaRPr>
          </a:p>
        </p:txBody>
      </p:sp>
      <p:sp>
        <p:nvSpPr>
          <p:cNvPr id="83" name="object 72"/>
          <p:cNvSpPr txBox="1"/>
          <p:nvPr/>
        </p:nvSpPr>
        <p:spPr>
          <a:xfrm>
            <a:off x="7517364" y="2706493"/>
            <a:ext cx="1396698" cy="572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/>
            <a:r>
              <a:rPr lang="ru-RU" sz="900" b="1" spc="-20" dirty="0">
                <a:solidFill>
                  <a:srgbClr val="841E1F"/>
                </a:solidFill>
                <a:cs typeface="Calibri"/>
              </a:rPr>
              <a:t>Инвестиционная инфраструктура Ставропольского края</a:t>
            </a:r>
            <a:endParaRPr sz="900" b="1" spc="-20" dirty="0">
              <a:solidFill>
                <a:srgbClr val="841E1F"/>
              </a:solidFill>
              <a:cs typeface="Calibri"/>
            </a:endParaRPr>
          </a:p>
        </p:txBody>
      </p:sp>
      <p:sp>
        <p:nvSpPr>
          <p:cNvPr id="84" name="object 73"/>
          <p:cNvSpPr txBox="1"/>
          <p:nvPr/>
        </p:nvSpPr>
        <p:spPr>
          <a:xfrm>
            <a:off x="7344040" y="4693086"/>
            <a:ext cx="1598705" cy="4143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indent="219075" algn="ctr"/>
            <a:r>
              <a:rPr lang="ru-RU" sz="900" b="1" spc="-20" dirty="0">
                <a:solidFill>
                  <a:srgbClr val="841E1F"/>
                </a:solidFill>
                <a:cs typeface="Calibri"/>
              </a:rPr>
              <a:t>Туристско-рекреационный комплекс Ставропольского края</a:t>
            </a:r>
            <a:endParaRPr sz="900" b="1" spc="-20" dirty="0">
              <a:solidFill>
                <a:srgbClr val="841E1F"/>
              </a:solidFill>
              <a:cs typeface="Calibri"/>
            </a:endParaRPr>
          </a:p>
        </p:txBody>
      </p:sp>
      <p:sp>
        <p:nvSpPr>
          <p:cNvPr id="87" name="object 76"/>
          <p:cNvSpPr/>
          <p:nvPr/>
        </p:nvSpPr>
        <p:spPr>
          <a:xfrm>
            <a:off x="1730031" y="2981221"/>
            <a:ext cx="1060925" cy="1023844"/>
          </a:xfrm>
          <a:custGeom>
            <a:avLst/>
            <a:gdLst/>
            <a:ahLst/>
            <a:cxnLst/>
            <a:rect l="l" t="t" r="r" b="b"/>
            <a:pathLst>
              <a:path w="1962912" h="1990344">
                <a:moveTo>
                  <a:pt x="981455" y="0"/>
                </a:moveTo>
                <a:lnTo>
                  <a:pt x="900962" y="3298"/>
                </a:lnTo>
                <a:lnTo>
                  <a:pt x="822260" y="13024"/>
                </a:lnTo>
                <a:lnTo>
                  <a:pt x="745603" y="28920"/>
                </a:lnTo>
                <a:lnTo>
                  <a:pt x="671242" y="50730"/>
                </a:lnTo>
                <a:lnTo>
                  <a:pt x="599432" y="78200"/>
                </a:lnTo>
                <a:lnTo>
                  <a:pt x="530423" y="111072"/>
                </a:lnTo>
                <a:lnTo>
                  <a:pt x="464470" y="149090"/>
                </a:lnTo>
                <a:lnTo>
                  <a:pt x="401823" y="191999"/>
                </a:lnTo>
                <a:lnTo>
                  <a:pt x="342737" y="239543"/>
                </a:lnTo>
                <a:lnTo>
                  <a:pt x="287464" y="291465"/>
                </a:lnTo>
                <a:lnTo>
                  <a:pt x="236256" y="347509"/>
                </a:lnTo>
                <a:lnTo>
                  <a:pt x="189366" y="407420"/>
                </a:lnTo>
                <a:lnTo>
                  <a:pt x="147046" y="470941"/>
                </a:lnTo>
                <a:lnTo>
                  <a:pt x="109549" y="537816"/>
                </a:lnTo>
                <a:lnTo>
                  <a:pt x="77128" y="607790"/>
                </a:lnTo>
                <a:lnTo>
                  <a:pt x="50035" y="680606"/>
                </a:lnTo>
                <a:lnTo>
                  <a:pt x="28524" y="756008"/>
                </a:lnTo>
                <a:lnTo>
                  <a:pt x="12845" y="833740"/>
                </a:lnTo>
                <a:lnTo>
                  <a:pt x="3253" y="913547"/>
                </a:lnTo>
                <a:lnTo>
                  <a:pt x="0" y="995172"/>
                </a:lnTo>
                <a:lnTo>
                  <a:pt x="3253" y="1076796"/>
                </a:lnTo>
                <a:lnTo>
                  <a:pt x="12845" y="1156603"/>
                </a:lnTo>
                <a:lnTo>
                  <a:pt x="28524" y="1234335"/>
                </a:lnTo>
                <a:lnTo>
                  <a:pt x="50035" y="1309737"/>
                </a:lnTo>
                <a:lnTo>
                  <a:pt x="77128" y="1382553"/>
                </a:lnTo>
                <a:lnTo>
                  <a:pt x="109549" y="1452527"/>
                </a:lnTo>
                <a:lnTo>
                  <a:pt x="147046" y="1519402"/>
                </a:lnTo>
                <a:lnTo>
                  <a:pt x="189366" y="1582923"/>
                </a:lnTo>
                <a:lnTo>
                  <a:pt x="236256" y="1642834"/>
                </a:lnTo>
                <a:lnTo>
                  <a:pt x="287464" y="1698879"/>
                </a:lnTo>
                <a:lnTo>
                  <a:pt x="342737" y="1750800"/>
                </a:lnTo>
                <a:lnTo>
                  <a:pt x="401823" y="1798344"/>
                </a:lnTo>
                <a:lnTo>
                  <a:pt x="464470" y="1841253"/>
                </a:lnTo>
                <a:lnTo>
                  <a:pt x="530423" y="1879271"/>
                </a:lnTo>
                <a:lnTo>
                  <a:pt x="599432" y="1912143"/>
                </a:lnTo>
                <a:lnTo>
                  <a:pt x="671242" y="1939613"/>
                </a:lnTo>
                <a:lnTo>
                  <a:pt x="745603" y="1961423"/>
                </a:lnTo>
                <a:lnTo>
                  <a:pt x="822260" y="1977319"/>
                </a:lnTo>
                <a:lnTo>
                  <a:pt x="900962" y="1987045"/>
                </a:lnTo>
                <a:lnTo>
                  <a:pt x="981455" y="1990344"/>
                </a:lnTo>
                <a:lnTo>
                  <a:pt x="1061949" y="1987045"/>
                </a:lnTo>
                <a:lnTo>
                  <a:pt x="1140651" y="1977319"/>
                </a:lnTo>
                <a:lnTo>
                  <a:pt x="1217308" y="1961423"/>
                </a:lnTo>
                <a:lnTo>
                  <a:pt x="1291669" y="1939613"/>
                </a:lnTo>
                <a:lnTo>
                  <a:pt x="1321066" y="1928368"/>
                </a:lnTo>
                <a:lnTo>
                  <a:pt x="981455" y="1928368"/>
                </a:lnTo>
                <a:lnTo>
                  <a:pt x="906036" y="1925274"/>
                </a:lnTo>
                <a:lnTo>
                  <a:pt x="832297" y="1916153"/>
                </a:lnTo>
                <a:lnTo>
                  <a:pt x="760475" y="1901245"/>
                </a:lnTo>
                <a:lnTo>
                  <a:pt x="690806" y="1880790"/>
                </a:lnTo>
                <a:lnTo>
                  <a:pt x="623528" y="1855029"/>
                </a:lnTo>
                <a:lnTo>
                  <a:pt x="558876" y="1824201"/>
                </a:lnTo>
                <a:lnTo>
                  <a:pt x="497087" y="1788548"/>
                </a:lnTo>
                <a:lnTo>
                  <a:pt x="438397" y="1748308"/>
                </a:lnTo>
                <a:lnTo>
                  <a:pt x="383044" y="1703723"/>
                </a:lnTo>
                <a:lnTo>
                  <a:pt x="331263" y="1655032"/>
                </a:lnTo>
                <a:lnTo>
                  <a:pt x="283291" y="1602476"/>
                </a:lnTo>
                <a:lnTo>
                  <a:pt x="239365" y="1546295"/>
                </a:lnTo>
                <a:lnTo>
                  <a:pt x="199721" y="1486729"/>
                </a:lnTo>
                <a:lnTo>
                  <a:pt x="164595" y="1424018"/>
                </a:lnTo>
                <a:lnTo>
                  <a:pt x="134225" y="1358403"/>
                </a:lnTo>
                <a:lnTo>
                  <a:pt x="108846" y="1290124"/>
                </a:lnTo>
                <a:lnTo>
                  <a:pt x="88695" y="1219422"/>
                </a:lnTo>
                <a:lnTo>
                  <a:pt x="74008" y="1146535"/>
                </a:lnTo>
                <a:lnTo>
                  <a:pt x="65023" y="1071705"/>
                </a:lnTo>
                <a:lnTo>
                  <a:pt x="61975" y="995172"/>
                </a:lnTo>
                <a:lnTo>
                  <a:pt x="65023" y="918638"/>
                </a:lnTo>
                <a:lnTo>
                  <a:pt x="74008" y="843808"/>
                </a:lnTo>
                <a:lnTo>
                  <a:pt x="88695" y="770921"/>
                </a:lnTo>
                <a:lnTo>
                  <a:pt x="108846" y="700219"/>
                </a:lnTo>
                <a:lnTo>
                  <a:pt x="134225" y="631940"/>
                </a:lnTo>
                <a:lnTo>
                  <a:pt x="164595" y="566325"/>
                </a:lnTo>
                <a:lnTo>
                  <a:pt x="199721" y="503614"/>
                </a:lnTo>
                <a:lnTo>
                  <a:pt x="239365" y="444048"/>
                </a:lnTo>
                <a:lnTo>
                  <a:pt x="283291" y="387867"/>
                </a:lnTo>
                <a:lnTo>
                  <a:pt x="331263" y="335311"/>
                </a:lnTo>
                <a:lnTo>
                  <a:pt x="383044" y="286620"/>
                </a:lnTo>
                <a:lnTo>
                  <a:pt x="438397" y="242035"/>
                </a:lnTo>
                <a:lnTo>
                  <a:pt x="497087" y="201795"/>
                </a:lnTo>
                <a:lnTo>
                  <a:pt x="558876" y="166142"/>
                </a:lnTo>
                <a:lnTo>
                  <a:pt x="623528" y="135314"/>
                </a:lnTo>
                <a:lnTo>
                  <a:pt x="690806" y="109553"/>
                </a:lnTo>
                <a:lnTo>
                  <a:pt x="760475" y="89098"/>
                </a:lnTo>
                <a:lnTo>
                  <a:pt x="832297" y="74190"/>
                </a:lnTo>
                <a:lnTo>
                  <a:pt x="906036" y="65069"/>
                </a:lnTo>
                <a:lnTo>
                  <a:pt x="981455" y="61975"/>
                </a:lnTo>
                <a:lnTo>
                  <a:pt x="1321066" y="61975"/>
                </a:lnTo>
                <a:lnTo>
                  <a:pt x="1291669" y="50730"/>
                </a:lnTo>
                <a:lnTo>
                  <a:pt x="1217308" y="28920"/>
                </a:lnTo>
                <a:lnTo>
                  <a:pt x="1140651" y="13024"/>
                </a:lnTo>
                <a:lnTo>
                  <a:pt x="1061949" y="3298"/>
                </a:lnTo>
                <a:lnTo>
                  <a:pt x="981455" y="0"/>
                </a:lnTo>
                <a:close/>
              </a:path>
              <a:path w="1962912" h="1990344">
                <a:moveTo>
                  <a:pt x="1321066" y="61975"/>
                </a:moveTo>
                <a:lnTo>
                  <a:pt x="981455" y="61975"/>
                </a:lnTo>
                <a:lnTo>
                  <a:pt x="1056875" y="65069"/>
                </a:lnTo>
                <a:lnTo>
                  <a:pt x="1130614" y="74190"/>
                </a:lnTo>
                <a:lnTo>
                  <a:pt x="1202436" y="89098"/>
                </a:lnTo>
                <a:lnTo>
                  <a:pt x="1272105" y="109553"/>
                </a:lnTo>
                <a:lnTo>
                  <a:pt x="1339383" y="135314"/>
                </a:lnTo>
                <a:lnTo>
                  <a:pt x="1404035" y="166142"/>
                </a:lnTo>
                <a:lnTo>
                  <a:pt x="1465824" y="201795"/>
                </a:lnTo>
                <a:lnTo>
                  <a:pt x="1524514" y="242035"/>
                </a:lnTo>
                <a:lnTo>
                  <a:pt x="1579867" y="286620"/>
                </a:lnTo>
                <a:lnTo>
                  <a:pt x="1631648" y="335311"/>
                </a:lnTo>
                <a:lnTo>
                  <a:pt x="1679620" y="387867"/>
                </a:lnTo>
                <a:lnTo>
                  <a:pt x="1723546" y="444048"/>
                </a:lnTo>
                <a:lnTo>
                  <a:pt x="1763190" y="503614"/>
                </a:lnTo>
                <a:lnTo>
                  <a:pt x="1798316" y="566325"/>
                </a:lnTo>
                <a:lnTo>
                  <a:pt x="1828686" y="631940"/>
                </a:lnTo>
                <a:lnTo>
                  <a:pt x="1854065" y="700219"/>
                </a:lnTo>
                <a:lnTo>
                  <a:pt x="1874216" y="770921"/>
                </a:lnTo>
                <a:lnTo>
                  <a:pt x="1888903" y="843808"/>
                </a:lnTo>
                <a:lnTo>
                  <a:pt x="1897888" y="918638"/>
                </a:lnTo>
                <a:lnTo>
                  <a:pt x="1900936" y="995172"/>
                </a:lnTo>
                <a:lnTo>
                  <a:pt x="1897888" y="1071705"/>
                </a:lnTo>
                <a:lnTo>
                  <a:pt x="1888903" y="1146535"/>
                </a:lnTo>
                <a:lnTo>
                  <a:pt x="1874216" y="1219422"/>
                </a:lnTo>
                <a:lnTo>
                  <a:pt x="1854065" y="1290124"/>
                </a:lnTo>
                <a:lnTo>
                  <a:pt x="1828686" y="1358403"/>
                </a:lnTo>
                <a:lnTo>
                  <a:pt x="1798316" y="1424018"/>
                </a:lnTo>
                <a:lnTo>
                  <a:pt x="1763190" y="1486729"/>
                </a:lnTo>
                <a:lnTo>
                  <a:pt x="1723546" y="1546295"/>
                </a:lnTo>
                <a:lnTo>
                  <a:pt x="1679620" y="1602476"/>
                </a:lnTo>
                <a:lnTo>
                  <a:pt x="1631648" y="1655032"/>
                </a:lnTo>
                <a:lnTo>
                  <a:pt x="1579867" y="1703723"/>
                </a:lnTo>
                <a:lnTo>
                  <a:pt x="1524514" y="1748308"/>
                </a:lnTo>
                <a:lnTo>
                  <a:pt x="1465824" y="1788548"/>
                </a:lnTo>
                <a:lnTo>
                  <a:pt x="1404035" y="1824201"/>
                </a:lnTo>
                <a:lnTo>
                  <a:pt x="1339383" y="1855029"/>
                </a:lnTo>
                <a:lnTo>
                  <a:pt x="1272105" y="1880790"/>
                </a:lnTo>
                <a:lnTo>
                  <a:pt x="1202436" y="1901245"/>
                </a:lnTo>
                <a:lnTo>
                  <a:pt x="1130614" y="1916153"/>
                </a:lnTo>
                <a:lnTo>
                  <a:pt x="1056875" y="1925274"/>
                </a:lnTo>
                <a:lnTo>
                  <a:pt x="981455" y="1928368"/>
                </a:lnTo>
                <a:lnTo>
                  <a:pt x="1321066" y="1928368"/>
                </a:lnTo>
                <a:lnTo>
                  <a:pt x="1363479" y="1912143"/>
                </a:lnTo>
                <a:lnTo>
                  <a:pt x="1432488" y="1879271"/>
                </a:lnTo>
                <a:lnTo>
                  <a:pt x="1498441" y="1841253"/>
                </a:lnTo>
                <a:lnTo>
                  <a:pt x="1561088" y="1798344"/>
                </a:lnTo>
                <a:lnTo>
                  <a:pt x="1620174" y="1750800"/>
                </a:lnTo>
                <a:lnTo>
                  <a:pt x="1675447" y="1698879"/>
                </a:lnTo>
                <a:lnTo>
                  <a:pt x="1726655" y="1642834"/>
                </a:lnTo>
                <a:lnTo>
                  <a:pt x="1773545" y="1582923"/>
                </a:lnTo>
                <a:lnTo>
                  <a:pt x="1815865" y="1519402"/>
                </a:lnTo>
                <a:lnTo>
                  <a:pt x="1853362" y="1452527"/>
                </a:lnTo>
                <a:lnTo>
                  <a:pt x="1885783" y="1382553"/>
                </a:lnTo>
                <a:lnTo>
                  <a:pt x="1912876" y="1309737"/>
                </a:lnTo>
                <a:lnTo>
                  <a:pt x="1934387" y="1234335"/>
                </a:lnTo>
                <a:lnTo>
                  <a:pt x="1950066" y="1156603"/>
                </a:lnTo>
                <a:lnTo>
                  <a:pt x="1959658" y="1076796"/>
                </a:lnTo>
                <a:lnTo>
                  <a:pt x="1962912" y="995172"/>
                </a:lnTo>
                <a:lnTo>
                  <a:pt x="1959658" y="913547"/>
                </a:lnTo>
                <a:lnTo>
                  <a:pt x="1950066" y="833740"/>
                </a:lnTo>
                <a:lnTo>
                  <a:pt x="1934387" y="756008"/>
                </a:lnTo>
                <a:lnTo>
                  <a:pt x="1912876" y="680606"/>
                </a:lnTo>
                <a:lnTo>
                  <a:pt x="1885783" y="607790"/>
                </a:lnTo>
                <a:lnTo>
                  <a:pt x="1853362" y="537816"/>
                </a:lnTo>
                <a:lnTo>
                  <a:pt x="1815865" y="470941"/>
                </a:lnTo>
                <a:lnTo>
                  <a:pt x="1773545" y="407420"/>
                </a:lnTo>
                <a:lnTo>
                  <a:pt x="1726655" y="347509"/>
                </a:lnTo>
                <a:lnTo>
                  <a:pt x="1675447" y="291465"/>
                </a:lnTo>
                <a:lnTo>
                  <a:pt x="1620174" y="239543"/>
                </a:lnTo>
                <a:lnTo>
                  <a:pt x="1561088" y="191999"/>
                </a:lnTo>
                <a:lnTo>
                  <a:pt x="1498441" y="149090"/>
                </a:lnTo>
                <a:lnTo>
                  <a:pt x="1432488" y="111072"/>
                </a:lnTo>
                <a:lnTo>
                  <a:pt x="1363479" y="78200"/>
                </a:lnTo>
                <a:lnTo>
                  <a:pt x="1321066" y="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88" name="object 77"/>
          <p:cNvSpPr/>
          <p:nvPr/>
        </p:nvSpPr>
        <p:spPr>
          <a:xfrm>
            <a:off x="1730031" y="2981221"/>
            <a:ext cx="1060925" cy="1023844"/>
          </a:xfrm>
          <a:custGeom>
            <a:avLst/>
            <a:gdLst/>
            <a:ahLst/>
            <a:cxnLst/>
            <a:rect l="l" t="t" r="r" b="b"/>
            <a:pathLst>
              <a:path w="1962912" h="1990344">
                <a:moveTo>
                  <a:pt x="0" y="995172"/>
                </a:moveTo>
                <a:lnTo>
                  <a:pt x="3253" y="913547"/>
                </a:lnTo>
                <a:lnTo>
                  <a:pt x="12845" y="833740"/>
                </a:lnTo>
                <a:lnTo>
                  <a:pt x="28524" y="756008"/>
                </a:lnTo>
                <a:lnTo>
                  <a:pt x="50035" y="680606"/>
                </a:lnTo>
                <a:lnTo>
                  <a:pt x="77128" y="607790"/>
                </a:lnTo>
                <a:lnTo>
                  <a:pt x="109549" y="537816"/>
                </a:lnTo>
                <a:lnTo>
                  <a:pt x="147046" y="470941"/>
                </a:lnTo>
                <a:lnTo>
                  <a:pt x="189366" y="407420"/>
                </a:lnTo>
                <a:lnTo>
                  <a:pt x="236256" y="347509"/>
                </a:lnTo>
                <a:lnTo>
                  <a:pt x="287464" y="291465"/>
                </a:lnTo>
                <a:lnTo>
                  <a:pt x="342737" y="239543"/>
                </a:lnTo>
                <a:lnTo>
                  <a:pt x="401823" y="191999"/>
                </a:lnTo>
                <a:lnTo>
                  <a:pt x="464470" y="149090"/>
                </a:lnTo>
                <a:lnTo>
                  <a:pt x="530423" y="111072"/>
                </a:lnTo>
                <a:lnTo>
                  <a:pt x="599432" y="78200"/>
                </a:lnTo>
                <a:lnTo>
                  <a:pt x="671242" y="50730"/>
                </a:lnTo>
                <a:lnTo>
                  <a:pt x="745603" y="28920"/>
                </a:lnTo>
                <a:lnTo>
                  <a:pt x="822260" y="13024"/>
                </a:lnTo>
                <a:lnTo>
                  <a:pt x="900962" y="3298"/>
                </a:lnTo>
                <a:lnTo>
                  <a:pt x="981455" y="0"/>
                </a:lnTo>
                <a:lnTo>
                  <a:pt x="1061949" y="3298"/>
                </a:lnTo>
                <a:lnTo>
                  <a:pt x="1140651" y="13024"/>
                </a:lnTo>
                <a:lnTo>
                  <a:pt x="1217308" y="28920"/>
                </a:lnTo>
                <a:lnTo>
                  <a:pt x="1291669" y="50730"/>
                </a:lnTo>
                <a:lnTo>
                  <a:pt x="1363479" y="78200"/>
                </a:lnTo>
                <a:lnTo>
                  <a:pt x="1432488" y="111072"/>
                </a:lnTo>
                <a:lnTo>
                  <a:pt x="1498441" y="149090"/>
                </a:lnTo>
                <a:lnTo>
                  <a:pt x="1561088" y="191999"/>
                </a:lnTo>
                <a:lnTo>
                  <a:pt x="1620174" y="239543"/>
                </a:lnTo>
                <a:lnTo>
                  <a:pt x="1675447" y="291465"/>
                </a:lnTo>
                <a:lnTo>
                  <a:pt x="1726655" y="347509"/>
                </a:lnTo>
                <a:lnTo>
                  <a:pt x="1773545" y="407420"/>
                </a:lnTo>
                <a:lnTo>
                  <a:pt x="1815865" y="470941"/>
                </a:lnTo>
                <a:lnTo>
                  <a:pt x="1853362" y="537816"/>
                </a:lnTo>
                <a:lnTo>
                  <a:pt x="1885783" y="607790"/>
                </a:lnTo>
                <a:lnTo>
                  <a:pt x="1912876" y="680606"/>
                </a:lnTo>
                <a:lnTo>
                  <a:pt x="1934387" y="756008"/>
                </a:lnTo>
                <a:lnTo>
                  <a:pt x="1950066" y="833740"/>
                </a:lnTo>
                <a:lnTo>
                  <a:pt x="1959658" y="913547"/>
                </a:lnTo>
                <a:lnTo>
                  <a:pt x="1962912" y="995172"/>
                </a:lnTo>
                <a:lnTo>
                  <a:pt x="1959658" y="1076796"/>
                </a:lnTo>
                <a:lnTo>
                  <a:pt x="1950066" y="1156603"/>
                </a:lnTo>
                <a:lnTo>
                  <a:pt x="1934387" y="1234335"/>
                </a:lnTo>
                <a:lnTo>
                  <a:pt x="1912876" y="1309737"/>
                </a:lnTo>
                <a:lnTo>
                  <a:pt x="1885783" y="1382553"/>
                </a:lnTo>
                <a:lnTo>
                  <a:pt x="1853362" y="1452527"/>
                </a:lnTo>
                <a:lnTo>
                  <a:pt x="1815865" y="1519402"/>
                </a:lnTo>
                <a:lnTo>
                  <a:pt x="1773545" y="1582923"/>
                </a:lnTo>
                <a:lnTo>
                  <a:pt x="1726655" y="1642834"/>
                </a:lnTo>
                <a:lnTo>
                  <a:pt x="1675447" y="1698879"/>
                </a:lnTo>
                <a:lnTo>
                  <a:pt x="1620174" y="1750800"/>
                </a:lnTo>
                <a:lnTo>
                  <a:pt x="1561088" y="1798344"/>
                </a:lnTo>
                <a:lnTo>
                  <a:pt x="1498441" y="1841253"/>
                </a:lnTo>
                <a:lnTo>
                  <a:pt x="1432488" y="1879271"/>
                </a:lnTo>
                <a:lnTo>
                  <a:pt x="1363479" y="1912143"/>
                </a:lnTo>
                <a:lnTo>
                  <a:pt x="1291669" y="1939613"/>
                </a:lnTo>
                <a:lnTo>
                  <a:pt x="1217308" y="1961423"/>
                </a:lnTo>
                <a:lnTo>
                  <a:pt x="1140651" y="1977319"/>
                </a:lnTo>
                <a:lnTo>
                  <a:pt x="1061949" y="1987045"/>
                </a:lnTo>
                <a:lnTo>
                  <a:pt x="981455" y="1990344"/>
                </a:lnTo>
                <a:lnTo>
                  <a:pt x="900962" y="1987045"/>
                </a:lnTo>
                <a:lnTo>
                  <a:pt x="822260" y="1977319"/>
                </a:lnTo>
                <a:lnTo>
                  <a:pt x="745603" y="1961423"/>
                </a:lnTo>
                <a:lnTo>
                  <a:pt x="671242" y="1939613"/>
                </a:lnTo>
                <a:lnTo>
                  <a:pt x="599432" y="1912143"/>
                </a:lnTo>
                <a:lnTo>
                  <a:pt x="530423" y="1879271"/>
                </a:lnTo>
                <a:lnTo>
                  <a:pt x="464470" y="1841253"/>
                </a:lnTo>
                <a:lnTo>
                  <a:pt x="401823" y="1798344"/>
                </a:lnTo>
                <a:lnTo>
                  <a:pt x="342737" y="1750800"/>
                </a:lnTo>
                <a:lnTo>
                  <a:pt x="287464" y="1698879"/>
                </a:lnTo>
                <a:lnTo>
                  <a:pt x="236256" y="1642834"/>
                </a:lnTo>
                <a:lnTo>
                  <a:pt x="189366" y="1582923"/>
                </a:lnTo>
                <a:lnTo>
                  <a:pt x="147046" y="1519402"/>
                </a:lnTo>
                <a:lnTo>
                  <a:pt x="109549" y="1452527"/>
                </a:lnTo>
                <a:lnTo>
                  <a:pt x="77128" y="1382553"/>
                </a:lnTo>
                <a:lnTo>
                  <a:pt x="50035" y="1309737"/>
                </a:lnTo>
                <a:lnTo>
                  <a:pt x="28524" y="1234335"/>
                </a:lnTo>
                <a:lnTo>
                  <a:pt x="12845" y="1156603"/>
                </a:lnTo>
                <a:lnTo>
                  <a:pt x="3253" y="1076796"/>
                </a:lnTo>
                <a:lnTo>
                  <a:pt x="0" y="995172"/>
                </a:lnTo>
                <a:close/>
              </a:path>
            </a:pathLst>
          </a:custGeom>
          <a:ln w="12192">
            <a:solidFill>
              <a:srgbClr val="41709C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89" name="object 78"/>
          <p:cNvSpPr/>
          <p:nvPr/>
        </p:nvSpPr>
        <p:spPr>
          <a:xfrm>
            <a:off x="1764803" y="3012348"/>
            <a:ext cx="993930" cy="960083"/>
          </a:xfrm>
          <a:custGeom>
            <a:avLst/>
            <a:gdLst/>
            <a:ahLst/>
            <a:cxnLst/>
            <a:rect l="l" t="t" r="r" b="b"/>
            <a:pathLst>
              <a:path w="1838960" h="1866392">
                <a:moveTo>
                  <a:pt x="0" y="933196"/>
                </a:moveTo>
                <a:lnTo>
                  <a:pt x="3047" y="1009729"/>
                </a:lnTo>
                <a:lnTo>
                  <a:pt x="12032" y="1084559"/>
                </a:lnTo>
                <a:lnTo>
                  <a:pt x="26719" y="1157446"/>
                </a:lnTo>
                <a:lnTo>
                  <a:pt x="46870" y="1228148"/>
                </a:lnTo>
                <a:lnTo>
                  <a:pt x="72249" y="1296427"/>
                </a:lnTo>
                <a:lnTo>
                  <a:pt x="102619" y="1362042"/>
                </a:lnTo>
                <a:lnTo>
                  <a:pt x="137745" y="1424753"/>
                </a:lnTo>
                <a:lnTo>
                  <a:pt x="177389" y="1484319"/>
                </a:lnTo>
                <a:lnTo>
                  <a:pt x="221315" y="1540500"/>
                </a:lnTo>
                <a:lnTo>
                  <a:pt x="269287" y="1593056"/>
                </a:lnTo>
                <a:lnTo>
                  <a:pt x="321068" y="1641747"/>
                </a:lnTo>
                <a:lnTo>
                  <a:pt x="376421" y="1686332"/>
                </a:lnTo>
                <a:lnTo>
                  <a:pt x="435111" y="1726572"/>
                </a:lnTo>
                <a:lnTo>
                  <a:pt x="496900" y="1762225"/>
                </a:lnTo>
                <a:lnTo>
                  <a:pt x="561552" y="1793053"/>
                </a:lnTo>
                <a:lnTo>
                  <a:pt x="628830" y="1818814"/>
                </a:lnTo>
                <a:lnTo>
                  <a:pt x="698499" y="1839269"/>
                </a:lnTo>
                <a:lnTo>
                  <a:pt x="770321" y="1854177"/>
                </a:lnTo>
                <a:lnTo>
                  <a:pt x="844060" y="1863298"/>
                </a:lnTo>
                <a:lnTo>
                  <a:pt x="919479" y="1866392"/>
                </a:lnTo>
                <a:lnTo>
                  <a:pt x="994899" y="1863298"/>
                </a:lnTo>
                <a:lnTo>
                  <a:pt x="1068638" y="1854177"/>
                </a:lnTo>
                <a:lnTo>
                  <a:pt x="1140460" y="1839269"/>
                </a:lnTo>
                <a:lnTo>
                  <a:pt x="1210129" y="1818814"/>
                </a:lnTo>
                <a:lnTo>
                  <a:pt x="1277407" y="1793053"/>
                </a:lnTo>
                <a:lnTo>
                  <a:pt x="1342059" y="1762225"/>
                </a:lnTo>
                <a:lnTo>
                  <a:pt x="1403848" y="1726572"/>
                </a:lnTo>
                <a:lnTo>
                  <a:pt x="1462538" y="1686332"/>
                </a:lnTo>
                <a:lnTo>
                  <a:pt x="1517891" y="1641747"/>
                </a:lnTo>
                <a:lnTo>
                  <a:pt x="1569672" y="1593056"/>
                </a:lnTo>
                <a:lnTo>
                  <a:pt x="1617644" y="1540500"/>
                </a:lnTo>
                <a:lnTo>
                  <a:pt x="1661570" y="1484319"/>
                </a:lnTo>
                <a:lnTo>
                  <a:pt x="1701214" y="1424753"/>
                </a:lnTo>
                <a:lnTo>
                  <a:pt x="1736340" y="1362042"/>
                </a:lnTo>
                <a:lnTo>
                  <a:pt x="1766710" y="1296427"/>
                </a:lnTo>
                <a:lnTo>
                  <a:pt x="1792089" y="1228148"/>
                </a:lnTo>
                <a:lnTo>
                  <a:pt x="1812240" y="1157446"/>
                </a:lnTo>
                <a:lnTo>
                  <a:pt x="1826927" y="1084559"/>
                </a:lnTo>
                <a:lnTo>
                  <a:pt x="1835912" y="1009729"/>
                </a:lnTo>
                <a:lnTo>
                  <a:pt x="1838960" y="933196"/>
                </a:lnTo>
                <a:lnTo>
                  <a:pt x="1835912" y="856662"/>
                </a:lnTo>
                <a:lnTo>
                  <a:pt x="1826927" y="781832"/>
                </a:lnTo>
                <a:lnTo>
                  <a:pt x="1812240" y="708945"/>
                </a:lnTo>
                <a:lnTo>
                  <a:pt x="1792089" y="638243"/>
                </a:lnTo>
                <a:lnTo>
                  <a:pt x="1766710" y="569964"/>
                </a:lnTo>
                <a:lnTo>
                  <a:pt x="1736340" y="504349"/>
                </a:lnTo>
                <a:lnTo>
                  <a:pt x="1701214" y="441638"/>
                </a:lnTo>
                <a:lnTo>
                  <a:pt x="1661570" y="382072"/>
                </a:lnTo>
                <a:lnTo>
                  <a:pt x="1617644" y="325891"/>
                </a:lnTo>
                <a:lnTo>
                  <a:pt x="1569672" y="273335"/>
                </a:lnTo>
                <a:lnTo>
                  <a:pt x="1517891" y="224644"/>
                </a:lnTo>
                <a:lnTo>
                  <a:pt x="1462538" y="180059"/>
                </a:lnTo>
                <a:lnTo>
                  <a:pt x="1403848" y="139819"/>
                </a:lnTo>
                <a:lnTo>
                  <a:pt x="1342059" y="104166"/>
                </a:lnTo>
                <a:lnTo>
                  <a:pt x="1277407" y="73338"/>
                </a:lnTo>
                <a:lnTo>
                  <a:pt x="1210129" y="47577"/>
                </a:lnTo>
                <a:lnTo>
                  <a:pt x="1140460" y="27122"/>
                </a:lnTo>
                <a:lnTo>
                  <a:pt x="1068638" y="12214"/>
                </a:lnTo>
                <a:lnTo>
                  <a:pt x="994899" y="3093"/>
                </a:lnTo>
                <a:lnTo>
                  <a:pt x="919479" y="0"/>
                </a:lnTo>
                <a:lnTo>
                  <a:pt x="844060" y="3093"/>
                </a:lnTo>
                <a:lnTo>
                  <a:pt x="770321" y="12214"/>
                </a:lnTo>
                <a:lnTo>
                  <a:pt x="698499" y="27122"/>
                </a:lnTo>
                <a:lnTo>
                  <a:pt x="628830" y="47577"/>
                </a:lnTo>
                <a:lnTo>
                  <a:pt x="561552" y="73338"/>
                </a:lnTo>
                <a:lnTo>
                  <a:pt x="496900" y="104166"/>
                </a:lnTo>
                <a:lnTo>
                  <a:pt x="435111" y="139819"/>
                </a:lnTo>
                <a:lnTo>
                  <a:pt x="376421" y="180059"/>
                </a:lnTo>
                <a:lnTo>
                  <a:pt x="321068" y="224644"/>
                </a:lnTo>
                <a:lnTo>
                  <a:pt x="269287" y="273335"/>
                </a:lnTo>
                <a:lnTo>
                  <a:pt x="221315" y="325891"/>
                </a:lnTo>
                <a:lnTo>
                  <a:pt x="177389" y="382072"/>
                </a:lnTo>
                <a:lnTo>
                  <a:pt x="137745" y="441638"/>
                </a:lnTo>
                <a:lnTo>
                  <a:pt x="102619" y="504349"/>
                </a:lnTo>
                <a:lnTo>
                  <a:pt x="72249" y="569964"/>
                </a:lnTo>
                <a:lnTo>
                  <a:pt x="46870" y="638243"/>
                </a:lnTo>
                <a:lnTo>
                  <a:pt x="26719" y="708945"/>
                </a:lnTo>
                <a:lnTo>
                  <a:pt x="12032" y="781832"/>
                </a:lnTo>
                <a:lnTo>
                  <a:pt x="3047" y="856662"/>
                </a:lnTo>
                <a:lnTo>
                  <a:pt x="0" y="933196"/>
                </a:lnTo>
                <a:close/>
              </a:path>
            </a:pathLst>
          </a:custGeom>
          <a:ln w="12192">
            <a:solidFill>
              <a:srgbClr val="41709C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90" name="object 79"/>
          <p:cNvSpPr txBox="1"/>
          <p:nvPr/>
        </p:nvSpPr>
        <p:spPr>
          <a:xfrm>
            <a:off x="1892410" y="3316794"/>
            <a:ext cx="742950" cy="3472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Н</a:t>
            </a:r>
            <a:r>
              <a:rPr sz="1000" b="1" spc="-20" dirty="0">
                <a:solidFill>
                  <a:srgbClr val="841E1F"/>
                </a:solidFill>
                <a:latin typeface="Calibri"/>
                <a:cs typeface="Calibri"/>
              </a:rPr>
              <a:t>а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учные</a:t>
            </a:r>
            <a:endParaRPr sz="1000" dirty="0">
              <a:solidFill>
                <a:srgbClr val="841E1F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b="1" spc="-20" dirty="0">
                <a:solidFill>
                  <a:srgbClr val="841E1F"/>
                </a:solidFill>
                <a:latin typeface="Calibri"/>
                <a:cs typeface="Calibri"/>
              </a:rPr>
              <a:t>р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азраб</a:t>
            </a:r>
            <a:r>
              <a:rPr sz="1000" b="1" spc="-20" dirty="0">
                <a:solidFill>
                  <a:srgbClr val="841E1F"/>
                </a:solidFill>
                <a:latin typeface="Calibri"/>
                <a:cs typeface="Calibri"/>
              </a:rPr>
              <a:t>о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тки</a:t>
            </a:r>
            <a:endParaRPr sz="1000" dirty="0">
              <a:solidFill>
                <a:srgbClr val="841E1F"/>
              </a:solidFill>
              <a:latin typeface="Calibri"/>
              <a:cs typeface="Calibri"/>
            </a:endParaRPr>
          </a:p>
        </p:txBody>
      </p:sp>
      <p:sp>
        <p:nvSpPr>
          <p:cNvPr id="91" name="object 8"/>
          <p:cNvSpPr/>
          <p:nvPr/>
        </p:nvSpPr>
        <p:spPr>
          <a:xfrm>
            <a:off x="2202816" y="853970"/>
            <a:ext cx="45719" cy="2124000"/>
          </a:xfrm>
          <a:custGeom>
            <a:avLst/>
            <a:gdLst/>
            <a:ahLst/>
            <a:cxnLst/>
            <a:rect l="l" t="t" r="r" b="b"/>
            <a:pathLst>
              <a:path h="1998726">
                <a:moveTo>
                  <a:pt x="0" y="0"/>
                </a:moveTo>
                <a:lnTo>
                  <a:pt x="0" y="1998726"/>
                </a:lnTo>
              </a:path>
            </a:pathLst>
          </a:custGeom>
          <a:ln w="6096">
            <a:solidFill>
              <a:srgbClr val="5B9BD4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92" name="Прямоугольник 91"/>
          <p:cNvSpPr/>
          <p:nvPr/>
        </p:nvSpPr>
        <p:spPr>
          <a:xfrm>
            <a:off x="7492820" y="2947722"/>
            <a:ext cx="1701325" cy="1584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dirty="0" smtClean="0">
              <a:latin typeface="Segoe UI Semilight"/>
              <a:cs typeface="Segoe UI Semilight"/>
            </a:endParaRPr>
          </a:p>
          <a:p>
            <a:pPr>
              <a:spcAft>
                <a:spcPts val="200"/>
              </a:spcAft>
            </a:pPr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110,7 млрд. руб. 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инвестиций в основной </a:t>
            </a:r>
            <a:b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капитал</a:t>
            </a:r>
          </a:p>
          <a:p>
            <a:pPr>
              <a:lnSpc>
                <a:spcPct val="90000"/>
              </a:lnSpc>
              <a:spcAft>
                <a:spcPts val="200"/>
              </a:spcAft>
            </a:pPr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23,7%</a:t>
            </a:r>
            <a:r>
              <a:rPr lang="ru-RU" sz="900" b="1" dirty="0">
                <a:solidFill>
                  <a:srgbClr val="C00000"/>
                </a:solidFill>
                <a:latin typeface="Segoe UI Semilight"/>
                <a:cs typeface="Segoe UI Semilight"/>
              </a:rPr>
              <a:t> 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высоко-</a:t>
            </a:r>
            <a:b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технологичных и наукоемких отраслей в валовом региональном продукте</a:t>
            </a:r>
          </a:p>
          <a:p>
            <a:pPr>
              <a:lnSpc>
                <a:spcPct val="90000"/>
              </a:lnSpc>
              <a:spcAft>
                <a:spcPts val="200"/>
              </a:spcAft>
            </a:pPr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5471 млн руб. 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затраты </a:t>
            </a:r>
            <a:b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на технологические </a:t>
            </a:r>
            <a:b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инновации</a:t>
            </a:r>
          </a:p>
        </p:txBody>
      </p:sp>
      <p:sp>
        <p:nvSpPr>
          <p:cNvPr id="93" name="object 79"/>
          <p:cNvSpPr txBox="1"/>
          <p:nvPr/>
        </p:nvSpPr>
        <p:spPr>
          <a:xfrm>
            <a:off x="4044159" y="3182500"/>
            <a:ext cx="1182957" cy="66243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223520" algn="ctr" defTabSz="898525">
              <a:tabLst>
                <a:tab pos="898525" algn="l"/>
              </a:tabLst>
            </a:pPr>
            <a:r>
              <a:rPr lang="ru-RU" sz="1000" b="1" spc="-10" dirty="0">
                <a:solidFill>
                  <a:srgbClr val="841E1F"/>
                </a:solidFill>
                <a:cs typeface="Calibri"/>
              </a:rPr>
              <a:t>Проекты</a:t>
            </a:r>
            <a:r>
              <a:rPr lang="ru-RU" sz="1000" b="1" spc="-5" dirty="0">
                <a:solidFill>
                  <a:srgbClr val="841E1F"/>
                </a:solidFill>
                <a:cs typeface="Calibri"/>
              </a:rPr>
              <a:t> </a:t>
            </a:r>
            <a:r>
              <a:rPr lang="ru-RU" sz="1000" b="1" spc="-5" dirty="0" smtClean="0">
                <a:solidFill>
                  <a:srgbClr val="841E1F"/>
                </a:solidFill>
                <a:cs typeface="Calibri"/>
              </a:rPr>
              <a:t/>
            </a:r>
            <a:br>
              <a:rPr lang="ru-RU" sz="1000" b="1" spc="-5" dirty="0" smtClean="0">
                <a:solidFill>
                  <a:srgbClr val="841E1F"/>
                </a:solidFill>
                <a:cs typeface="Calibri"/>
              </a:rPr>
            </a:br>
            <a:r>
              <a:rPr lang="ru-RU" sz="1000" b="1" spc="-5" dirty="0" smtClean="0">
                <a:solidFill>
                  <a:srgbClr val="841E1F"/>
                </a:solidFill>
                <a:cs typeface="Calibri"/>
              </a:rPr>
              <a:t>с в</a:t>
            </a:r>
            <a:r>
              <a:rPr lang="ru-RU" sz="1000" b="1" spc="-10" dirty="0" smtClean="0">
                <a:solidFill>
                  <a:srgbClr val="841E1F"/>
                </a:solidFill>
                <a:cs typeface="Calibri"/>
              </a:rPr>
              <a:t>ысоким </a:t>
            </a:r>
            <a:r>
              <a:rPr lang="ru-RU" sz="1000" b="1" spc="-35" dirty="0" smtClean="0">
                <a:solidFill>
                  <a:srgbClr val="841E1F"/>
                </a:solidFill>
                <a:cs typeface="Calibri"/>
              </a:rPr>
              <a:t>к</a:t>
            </a:r>
            <a:r>
              <a:rPr lang="ru-RU" sz="1000" b="1" spc="-10" dirty="0" smtClean="0">
                <a:solidFill>
                  <a:srgbClr val="841E1F"/>
                </a:solidFill>
                <a:cs typeface="Calibri"/>
              </a:rPr>
              <a:t>оммерческим п</a:t>
            </a:r>
            <a:r>
              <a:rPr lang="ru-RU" sz="1000" b="1" spc="-20" dirty="0" smtClean="0">
                <a:solidFill>
                  <a:srgbClr val="841E1F"/>
                </a:solidFill>
                <a:cs typeface="Calibri"/>
              </a:rPr>
              <a:t>о</a:t>
            </a:r>
            <a:r>
              <a:rPr lang="ru-RU" sz="1000" b="1" spc="-25" dirty="0" smtClean="0">
                <a:solidFill>
                  <a:srgbClr val="841E1F"/>
                </a:solidFill>
                <a:cs typeface="Calibri"/>
              </a:rPr>
              <a:t>т</a:t>
            </a:r>
            <a:r>
              <a:rPr lang="ru-RU" sz="1000" b="1" spc="-10" dirty="0" smtClean="0">
                <a:solidFill>
                  <a:srgbClr val="841E1F"/>
                </a:solidFill>
                <a:cs typeface="Calibri"/>
              </a:rPr>
              <a:t>е</a:t>
            </a:r>
            <a:r>
              <a:rPr lang="ru-RU" sz="1000" b="1" spc="-5" dirty="0" smtClean="0">
                <a:solidFill>
                  <a:srgbClr val="841E1F"/>
                </a:solidFill>
                <a:cs typeface="Calibri"/>
              </a:rPr>
              <a:t>н</a:t>
            </a:r>
            <a:r>
              <a:rPr lang="ru-RU" sz="1000" b="1" spc="-10" dirty="0" smtClean="0">
                <a:solidFill>
                  <a:srgbClr val="841E1F"/>
                </a:solidFill>
                <a:cs typeface="Calibri"/>
              </a:rPr>
              <a:t>циалом</a:t>
            </a:r>
            <a:endParaRPr lang="ru-RU" sz="1000" dirty="0">
              <a:solidFill>
                <a:srgbClr val="841E1F"/>
              </a:solidFill>
              <a:cs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31161" y="5007934"/>
            <a:ext cx="1502065" cy="1179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200"/>
              </a:spcAft>
            </a:pP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санаторно-курортные </a:t>
            </a:r>
            <a:b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организации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 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организации</a:t>
            </a:r>
            <a:b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</a:b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отдыха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lvl="0">
              <a:spcAft>
                <a:spcPts val="200"/>
              </a:spcAft>
            </a:pP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детское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оздоровительное учреждение (лагерь)</a:t>
            </a:r>
          </a:p>
          <a:p>
            <a:pPr lvl="0">
              <a:spcAft>
                <a:spcPts val="200"/>
              </a:spcAft>
            </a:pP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гостиниц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и ресторанов</a:t>
            </a:r>
          </a:p>
          <a:p>
            <a:pPr lvl="0">
              <a:spcAft>
                <a:spcPts val="200"/>
              </a:spcAft>
            </a:pPr>
            <a:endParaRPr lang="ru-RU" sz="800" dirty="0" smtClean="0">
              <a:solidFill>
                <a:schemeClr val="accent5">
                  <a:lumMod val="50000"/>
                </a:schemeClr>
              </a:solidFill>
              <a:latin typeface="Segoe UI Semilight"/>
              <a:cs typeface="Segoe UI Semilight"/>
            </a:endParaRPr>
          </a:p>
          <a:p>
            <a:pPr lvl="0">
              <a:spcAft>
                <a:spcPts val="200"/>
              </a:spcAft>
            </a:pP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туристский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Segoe UI Semilight"/>
                <a:cs typeface="Segoe UI Semilight"/>
              </a:rPr>
              <a:t>поток</a:t>
            </a: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 flipH="1" flipV="1">
            <a:off x="6948083" y="1202600"/>
            <a:ext cx="2031324" cy="1357913"/>
          </a:xfrm>
          <a:prstGeom prst="snip1Rect">
            <a:avLst>
              <a:gd name="adj" fmla="val 23858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7101685" y="1456110"/>
            <a:ext cx="7328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5,5 тыс. 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6962230" y="1630673"/>
            <a:ext cx="8723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15,55 тыс. 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6990793" y="1878492"/>
            <a:ext cx="1023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5787 тыс. га 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7002438" y="2144389"/>
            <a:ext cx="10120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3104 тыс. га 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7491792" y="2666185"/>
            <a:ext cx="1487616" cy="18258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с одним вырезанным углом 98"/>
          <p:cNvSpPr/>
          <p:nvPr/>
        </p:nvSpPr>
        <p:spPr>
          <a:xfrm flipH="1">
            <a:off x="6950379" y="4607141"/>
            <a:ext cx="2029028" cy="1678344"/>
          </a:xfrm>
          <a:prstGeom prst="snip1Rect">
            <a:avLst>
              <a:gd name="adj" fmla="val 29742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трелка вправо 99"/>
          <p:cNvSpPr/>
          <p:nvPr/>
        </p:nvSpPr>
        <p:spPr>
          <a:xfrm>
            <a:off x="3048000" y="3316794"/>
            <a:ext cx="876300" cy="369078"/>
          </a:xfrm>
          <a:prstGeom prst="rightArrow">
            <a:avLst>
              <a:gd name="adj1" fmla="val 50000"/>
              <a:gd name="adj2" fmla="val 94595"/>
            </a:avLst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Стрелка вправо 100"/>
          <p:cNvSpPr/>
          <p:nvPr/>
        </p:nvSpPr>
        <p:spPr>
          <a:xfrm>
            <a:off x="5173474" y="3316794"/>
            <a:ext cx="769416" cy="369078"/>
          </a:xfrm>
          <a:prstGeom prst="rightArrow">
            <a:avLst>
              <a:gd name="adj1" fmla="val 50000"/>
              <a:gd name="adj2" fmla="val 80236"/>
            </a:avLst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Стрелка вправо 101"/>
          <p:cNvSpPr/>
          <p:nvPr/>
        </p:nvSpPr>
        <p:spPr>
          <a:xfrm rot="18263957">
            <a:off x="6686094" y="2632384"/>
            <a:ext cx="540877" cy="188545"/>
          </a:xfrm>
          <a:prstGeom prst="rightArrow">
            <a:avLst>
              <a:gd name="adj1" fmla="val 50000"/>
              <a:gd name="adj2" fmla="val 111231"/>
            </a:avLst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Стрелка вправо 103"/>
          <p:cNvSpPr/>
          <p:nvPr/>
        </p:nvSpPr>
        <p:spPr>
          <a:xfrm rot="3384044">
            <a:off x="6658072" y="4219223"/>
            <a:ext cx="610234" cy="188545"/>
          </a:xfrm>
          <a:prstGeom prst="rightArrow">
            <a:avLst>
              <a:gd name="adj1" fmla="val 50000"/>
              <a:gd name="adj2" fmla="val 111231"/>
            </a:avLst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Стрелка вправо 104"/>
          <p:cNvSpPr/>
          <p:nvPr/>
        </p:nvSpPr>
        <p:spPr>
          <a:xfrm>
            <a:off x="7125466" y="3419717"/>
            <a:ext cx="381987" cy="179568"/>
          </a:xfrm>
          <a:prstGeom prst="rightArrow">
            <a:avLst>
              <a:gd name="adj1" fmla="val 50000"/>
              <a:gd name="adj2" fmla="val 111231"/>
            </a:avLst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7172709" y="4969122"/>
            <a:ext cx="45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132</a:t>
            </a:r>
            <a:r>
              <a:rPr lang="ru-RU" sz="1400" dirty="0">
                <a:solidFill>
                  <a:srgbClr val="841E1F"/>
                </a:solidFill>
                <a:latin typeface="Segoe UI Semilight"/>
                <a:cs typeface="Segoe UI Semilight"/>
              </a:rPr>
              <a:t> 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7168510" y="5390461"/>
            <a:ext cx="4475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691 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7092444" y="5636938"/>
            <a:ext cx="5325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1348 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6913794" y="5829085"/>
            <a:ext cx="824265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1,4 млн</a:t>
            </a:r>
          </a:p>
          <a:p>
            <a:pPr>
              <a:lnSpc>
                <a:spcPct val="80000"/>
              </a:lnSpc>
            </a:pPr>
            <a:r>
              <a:rPr lang="ru-RU" sz="1200" dirty="0">
                <a:solidFill>
                  <a:srgbClr val="841E1F"/>
                </a:solidFill>
                <a:latin typeface="Segoe UI Semilight"/>
                <a:cs typeface="Segoe UI Semilight"/>
              </a:rPr>
              <a:t> человек </a:t>
            </a:r>
          </a:p>
        </p:txBody>
      </p:sp>
      <p:sp>
        <p:nvSpPr>
          <p:cNvPr id="85" name="TextBox 1"/>
          <p:cNvSpPr txBox="1">
            <a:spLocks noChangeArrowheads="1"/>
          </p:cNvSpPr>
          <p:nvPr/>
        </p:nvSpPr>
        <p:spPr bwMode="auto">
          <a:xfrm>
            <a:off x="657963" y="38164"/>
            <a:ext cx="2714134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80" b="1" dirty="0" smtClean="0">
                <a:solidFill>
                  <a:srgbClr val="002060"/>
                </a:solidFill>
              </a:rPr>
              <a:t>Презентационные материалы Ставропольского  государственного аграрного  университета</a:t>
            </a:r>
            <a:endParaRPr lang="ru-RU" altLang="ru-RU" sz="1080" b="1" dirty="0">
              <a:solidFill>
                <a:srgbClr val="002060"/>
              </a:solidFill>
            </a:endParaRPr>
          </a:p>
        </p:txBody>
      </p:sp>
      <p:sp>
        <p:nvSpPr>
          <p:cNvPr id="18" name="object 6"/>
          <p:cNvSpPr txBox="1"/>
          <p:nvPr/>
        </p:nvSpPr>
        <p:spPr>
          <a:xfrm>
            <a:off x="6033605" y="3308240"/>
            <a:ext cx="1069268" cy="51315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/>
            <a:r>
              <a:rPr sz="1000" b="1" spc="-15" dirty="0">
                <a:solidFill>
                  <a:srgbClr val="841E1F"/>
                </a:solidFill>
                <a:latin typeface="Calibri"/>
                <a:cs typeface="Calibri"/>
              </a:rPr>
              <a:t>И</a:t>
            </a:r>
            <a:r>
              <a:rPr sz="1000" b="1" spc="-5" dirty="0">
                <a:solidFill>
                  <a:srgbClr val="841E1F"/>
                </a:solidFill>
                <a:latin typeface="Calibri"/>
                <a:cs typeface="Calibri"/>
              </a:rPr>
              <a:t>н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новаци</a:t>
            </a:r>
            <a:r>
              <a:rPr sz="1000" b="1" spc="-5" dirty="0">
                <a:solidFill>
                  <a:srgbClr val="841E1F"/>
                </a:solidFill>
                <a:latin typeface="Calibri"/>
                <a:cs typeface="Calibri"/>
              </a:rPr>
              <a:t>о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нные п</a:t>
            </a:r>
            <a:r>
              <a:rPr sz="1000" b="1" spc="-15" dirty="0">
                <a:solidFill>
                  <a:srgbClr val="841E1F"/>
                </a:solidFill>
                <a:latin typeface="Calibri"/>
                <a:cs typeface="Calibri"/>
              </a:rPr>
              <a:t>р</a:t>
            </a:r>
            <a:r>
              <a:rPr sz="1000" b="1" spc="-45" dirty="0">
                <a:solidFill>
                  <a:srgbClr val="841E1F"/>
                </a:solidFill>
                <a:latin typeface="Calibri"/>
                <a:cs typeface="Calibri"/>
              </a:rPr>
              <a:t>о</a:t>
            </a:r>
            <a:r>
              <a:rPr sz="1000" b="1" spc="-40" dirty="0">
                <a:solidFill>
                  <a:srgbClr val="841E1F"/>
                </a:solidFill>
                <a:latin typeface="Calibri"/>
                <a:cs typeface="Calibri"/>
              </a:rPr>
              <a:t>д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укты</a:t>
            </a:r>
            <a:r>
              <a:rPr sz="1000" b="1" spc="25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и</a:t>
            </a:r>
            <a:r>
              <a:rPr sz="1000" b="1" spc="-5" dirty="0">
                <a:solidFill>
                  <a:srgbClr val="841E1F"/>
                </a:solidFill>
                <a:latin typeface="Calibri"/>
                <a:cs typeface="Calibri"/>
              </a:rPr>
              <a:t> </a:t>
            </a:r>
            <a:r>
              <a:rPr sz="1000" b="1" spc="-25" dirty="0">
                <a:solidFill>
                  <a:srgbClr val="841E1F"/>
                </a:solidFill>
                <a:latin typeface="Calibri"/>
                <a:cs typeface="Calibri"/>
              </a:rPr>
              <a:t>те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хн</a:t>
            </a:r>
            <a:r>
              <a:rPr sz="1000" b="1" spc="-30" dirty="0">
                <a:solidFill>
                  <a:srgbClr val="841E1F"/>
                </a:solidFill>
                <a:latin typeface="Calibri"/>
                <a:cs typeface="Calibri"/>
              </a:rPr>
              <a:t>о</a:t>
            </a:r>
            <a:r>
              <a:rPr sz="1000" b="1" spc="-10" dirty="0">
                <a:solidFill>
                  <a:srgbClr val="841E1F"/>
                </a:solidFill>
                <a:latin typeface="Calibri"/>
                <a:cs typeface="Calibri"/>
              </a:rPr>
              <a:t>логии</a:t>
            </a:r>
            <a:endParaRPr sz="1000" dirty="0">
              <a:solidFill>
                <a:srgbClr val="841E1F"/>
              </a:solidFill>
              <a:latin typeface="Calibri"/>
              <a:cs typeface="Calibri"/>
            </a:endParaRPr>
          </a:p>
        </p:txBody>
      </p:sp>
      <p:sp>
        <p:nvSpPr>
          <p:cNvPr id="27" name="object 13"/>
          <p:cNvSpPr/>
          <p:nvPr/>
        </p:nvSpPr>
        <p:spPr>
          <a:xfrm>
            <a:off x="6011012" y="2987694"/>
            <a:ext cx="1060924" cy="1024628"/>
          </a:xfrm>
          <a:custGeom>
            <a:avLst/>
            <a:gdLst/>
            <a:ahLst/>
            <a:cxnLst/>
            <a:rect l="l" t="t" r="r" b="b"/>
            <a:pathLst>
              <a:path w="1962911" h="1991868">
                <a:moveTo>
                  <a:pt x="981455" y="0"/>
                </a:moveTo>
                <a:lnTo>
                  <a:pt x="900962" y="3301"/>
                </a:lnTo>
                <a:lnTo>
                  <a:pt x="822260" y="13035"/>
                </a:lnTo>
                <a:lnTo>
                  <a:pt x="745603" y="28944"/>
                </a:lnTo>
                <a:lnTo>
                  <a:pt x="671242" y="50773"/>
                </a:lnTo>
                <a:lnTo>
                  <a:pt x="599432" y="78265"/>
                </a:lnTo>
                <a:lnTo>
                  <a:pt x="530423" y="111164"/>
                </a:lnTo>
                <a:lnTo>
                  <a:pt x="464470" y="149214"/>
                </a:lnTo>
                <a:lnTo>
                  <a:pt x="401823" y="192158"/>
                </a:lnTo>
                <a:lnTo>
                  <a:pt x="342737" y="239739"/>
                </a:lnTo>
                <a:lnTo>
                  <a:pt x="287464" y="291703"/>
                </a:lnTo>
                <a:lnTo>
                  <a:pt x="236256" y="347791"/>
                </a:lnTo>
                <a:lnTo>
                  <a:pt x="189366" y="407749"/>
                </a:lnTo>
                <a:lnTo>
                  <a:pt x="147046" y="471319"/>
                </a:lnTo>
                <a:lnTo>
                  <a:pt x="109549" y="538245"/>
                </a:lnTo>
                <a:lnTo>
                  <a:pt x="77128" y="608272"/>
                </a:lnTo>
                <a:lnTo>
                  <a:pt x="50035" y="681142"/>
                </a:lnTo>
                <a:lnTo>
                  <a:pt x="28524" y="756600"/>
                </a:lnTo>
                <a:lnTo>
                  <a:pt x="12845" y="834388"/>
                </a:lnTo>
                <a:lnTo>
                  <a:pt x="3253" y="914252"/>
                </a:lnTo>
                <a:lnTo>
                  <a:pt x="0" y="995933"/>
                </a:lnTo>
                <a:lnTo>
                  <a:pt x="3253" y="1077615"/>
                </a:lnTo>
                <a:lnTo>
                  <a:pt x="12845" y="1157479"/>
                </a:lnTo>
                <a:lnTo>
                  <a:pt x="28524" y="1235267"/>
                </a:lnTo>
                <a:lnTo>
                  <a:pt x="50035" y="1310725"/>
                </a:lnTo>
                <a:lnTo>
                  <a:pt x="77128" y="1383595"/>
                </a:lnTo>
                <a:lnTo>
                  <a:pt x="109549" y="1453622"/>
                </a:lnTo>
                <a:lnTo>
                  <a:pt x="147046" y="1520548"/>
                </a:lnTo>
                <a:lnTo>
                  <a:pt x="189366" y="1584118"/>
                </a:lnTo>
                <a:lnTo>
                  <a:pt x="236256" y="1644076"/>
                </a:lnTo>
                <a:lnTo>
                  <a:pt x="287464" y="1700164"/>
                </a:lnTo>
                <a:lnTo>
                  <a:pt x="342737" y="1752128"/>
                </a:lnTo>
                <a:lnTo>
                  <a:pt x="401823" y="1799709"/>
                </a:lnTo>
                <a:lnTo>
                  <a:pt x="464470" y="1842653"/>
                </a:lnTo>
                <a:lnTo>
                  <a:pt x="530423" y="1880703"/>
                </a:lnTo>
                <a:lnTo>
                  <a:pt x="599432" y="1913602"/>
                </a:lnTo>
                <a:lnTo>
                  <a:pt x="671242" y="1941094"/>
                </a:lnTo>
                <a:lnTo>
                  <a:pt x="745603" y="1962923"/>
                </a:lnTo>
                <a:lnTo>
                  <a:pt x="822260" y="1978832"/>
                </a:lnTo>
                <a:lnTo>
                  <a:pt x="900962" y="1988566"/>
                </a:lnTo>
                <a:lnTo>
                  <a:pt x="981455" y="1991868"/>
                </a:lnTo>
                <a:lnTo>
                  <a:pt x="1061949" y="1988566"/>
                </a:lnTo>
                <a:lnTo>
                  <a:pt x="1140651" y="1978832"/>
                </a:lnTo>
                <a:lnTo>
                  <a:pt x="1217308" y="1962923"/>
                </a:lnTo>
                <a:lnTo>
                  <a:pt x="1291669" y="1941094"/>
                </a:lnTo>
                <a:lnTo>
                  <a:pt x="1320930" y="1929892"/>
                </a:lnTo>
                <a:lnTo>
                  <a:pt x="981455" y="1929892"/>
                </a:lnTo>
                <a:lnTo>
                  <a:pt x="906036" y="1926796"/>
                </a:lnTo>
                <a:lnTo>
                  <a:pt x="832297" y="1917669"/>
                </a:lnTo>
                <a:lnTo>
                  <a:pt x="760475" y="1902752"/>
                </a:lnTo>
                <a:lnTo>
                  <a:pt x="690806" y="1882284"/>
                </a:lnTo>
                <a:lnTo>
                  <a:pt x="623528" y="1856505"/>
                </a:lnTo>
                <a:lnTo>
                  <a:pt x="558876" y="1825657"/>
                </a:lnTo>
                <a:lnTo>
                  <a:pt x="497087" y="1789978"/>
                </a:lnTo>
                <a:lnTo>
                  <a:pt x="438397" y="1749710"/>
                </a:lnTo>
                <a:lnTo>
                  <a:pt x="383044" y="1705092"/>
                </a:lnTo>
                <a:lnTo>
                  <a:pt x="331263" y="1656365"/>
                </a:lnTo>
                <a:lnTo>
                  <a:pt x="283291" y="1603769"/>
                </a:lnTo>
                <a:lnTo>
                  <a:pt x="239365" y="1547544"/>
                </a:lnTo>
                <a:lnTo>
                  <a:pt x="199721" y="1487931"/>
                </a:lnTo>
                <a:lnTo>
                  <a:pt x="164595" y="1425169"/>
                </a:lnTo>
                <a:lnTo>
                  <a:pt x="134225" y="1359499"/>
                </a:lnTo>
                <a:lnTo>
                  <a:pt x="108846" y="1291161"/>
                </a:lnTo>
                <a:lnTo>
                  <a:pt x="88695" y="1220395"/>
                </a:lnTo>
                <a:lnTo>
                  <a:pt x="74008" y="1147442"/>
                </a:lnTo>
                <a:lnTo>
                  <a:pt x="65023" y="1072541"/>
                </a:lnTo>
                <a:lnTo>
                  <a:pt x="61975" y="995933"/>
                </a:lnTo>
                <a:lnTo>
                  <a:pt x="65023" y="919326"/>
                </a:lnTo>
                <a:lnTo>
                  <a:pt x="74008" y="844425"/>
                </a:lnTo>
                <a:lnTo>
                  <a:pt x="88695" y="771472"/>
                </a:lnTo>
                <a:lnTo>
                  <a:pt x="108846" y="700706"/>
                </a:lnTo>
                <a:lnTo>
                  <a:pt x="134225" y="632368"/>
                </a:lnTo>
                <a:lnTo>
                  <a:pt x="164595" y="566698"/>
                </a:lnTo>
                <a:lnTo>
                  <a:pt x="199721" y="503936"/>
                </a:lnTo>
                <a:lnTo>
                  <a:pt x="239365" y="444323"/>
                </a:lnTo>
                <a:lnTo>
                  <a:pt x="283291" y="388098"/>
                </a:lnTo>
                <a:lnTo>
                  <a:pt x="331263" y="335502"/>
                </a:lnTo>
                <a:lnTo>
                  <a:pt x="383044" y="286775"/>
                </a:lnTo>
                <a:lnTo>
                  <a:pt x="438397" y="242157"/>
                </a:lnTo>
                <a:lnTo>
                  <a:pt x="497087" y="201889"/>
                </a:lnTo>
                <a:lnTo>
                  <a:pt x="558876" y="166210"/>
                </a:lnTo>
                <a:lnTo>
                  <a:pt x="623528" y="135362"/>
                </a:lnTo>
                <a:lnTo>
                  <a:pt x="690806" y="109583"/>
                </a:lnTo>
                <a:lnTo>
                  <a:pt x="760475" y="89115"/>
                </a:lnTo>
                <a:lnTo>
                  <a:pt x="832297" y="74198"/>
                </a:lnTo>
                <a:lnTo>
                  <a:pt x="906036" y="65071"/>
                </a:lnTo>
                <a:lnTo>
                  <a:pt x="981455" y="61975"/>
                </a:lnTo>
                <a:lnTo>
                  <a:pt x="1320930" y="61975"/>
                </a:lnTo>
                <a:lnTo>
                  <a:pt x="1291669" y="50773"/>
                </a:lnTo>
                <a:lnTo>
                  <a:pt x="1217308" y="28944"/>
                </a:lnTo>
                <a:lnTo>
                  <a:pt x="1140651" y="13035"/>
                </a:lnTo>
                <a:lnTo>
                  <a:pt x="1061949" y="3301"/>
                </a:lnTo>
                <a:lnTo>
                  <a:pt x="981455" y="0"/>
                </a:lnTo>
                <a:close/>
              </a:path>
              <a:path w="1962911" h="1991868">
                <a:moveTo>
                  <a:pt x="1320930" y="61975"/>
                </a:moveTo>
                <a:lnTo>
                  <a:pt x="981455" y="61975"/>
                </a:lnTo>
                <a:lnTo>
                  <a:pt x="1056875" y="65071"/>
                </a:lnTo>
                <a:lnTo>
                  <a:pt x="1130614" y="74198"/>
                </a:lnTo>
                <a:lnTo>
                  <a:pt x="1202436" y="89115"/>
                </a:lnTo>
                <a:lnTo>
                  <a:pt x="1272105" y="109583"/>
                </a:lnTo>
                <a:lnTo>
                  <a:pt x="1339383" y="135362"/>
                </a:lnTo>
                <a:lnTo>
                  <a:pt x="1404035" y="166210"/>
                </a:lnTo>
                <a:lnTo>
                  <a:pt x="1465824" y="201889"/>
                </a:lnTo>
                <a:lnTo>
                  <a:pt x="1524514" y="242157"/>
                </a:lnTo>
                <a:lnTo>
                  <a:pt x="1579867" y="286775"/>
                </a:lnTo>
                <a:lnTo>
                  <a:pt x="1631648" y="335502"/>
                </a:lnTo>
                <a:lnTo>
                  <a:pt x="1679620" y="388098"/>
                </a:lnTo>
                <a:lnTo>
                  <a:pt x="1723546" y="444323"/>
                </a:lnTo>
                <a:lnTo>
                  <a:pt x="1763190" y="503936"/>
                </a:lnTo>
                <a:lnTo>
                  <a:pt x="1798316" y="566698"/>
                </a:lnTo>
                <a:lnTo>
                  <a:pt x="1828686" y="632368"/>
                </a:lnTo>
                <a:lnTo>
                  <a:pt x="1854065" y="700706"/>
                </a:lnTo>
                <a:lnTo>
                  <a:pt x="1874216" y="771472"/>
                </a:lnTo>
                <a:lnTo>
                  <a:pt x="1888903" y="844425"/>
                </a:lnTo>
                <a:lnTo>
                  <a:pt x="1897888" y="919326"/>
                </a:lnTo>
                <a:lnTo>
                  <a:pt x="1900935" y="995933"/>
                </a:lnTo>
                <a:lnTo>
                  <a:pt x="1897888" y="1072541"/>
                </a:lnTo>
                <a:lnTo>
                  <a:pt x="1888903" y="1147442"/>
                </a:lnTo>
                <a:lnTo>
                  <a:pt x="1874216" y="1220395"/>
                </a:lnTo>
                <a:lnTo>
                  <a:pt x="1854065" y="1291161"/>
                </a:lnTo>
                <a:lnTo>
                  <a:pt x="1828686" y="1359499"/>
                </a:lnTo>
                <a:lnTo>
                  <a:pt x="1798316" y="1425169"/>
                </a:lnTo>
                <a:lnTo>
                  <a:pt x="1763190" y="1487931"/>
                </a:lnTo>
                <a:lnTo>
                  <a:pt x="1723546" y="1547544"/>
                </a:lnTo>
                <a:lnTo>
                  <a:pt x="1679620" y="1603769"/>
                </a:lnTo>
                <a:lnTo>
                  <a:pt x="1631648" y="1656365"/>
                </a:lnTo>
                <a:lnTo>
                  <a:pt x="1579867" y="1705092"/>
                </a:lnTo>
                <a:lnTo>
                  <a:pt x="1524514" y="1749710"/>
                </a:lnTo>
                <a:lnTo>
                  <a:pt x="1465824" y="1789978"/>
                </a:lnTo>
                <a:lnTo>
                  <a:pt x="1404035" y="1825657"/>
                </a:lnTo>
                <a:lnTo>
                  <a:pt x="1339383" y="1856505"/>
                </a:lnTo>
                <a:lnTo>
                  <a:pt x="1272105" y="1882284"/>
                </a:lnTo>
                <a:lnTo>
                  <a:pt x="1202436" y="1902752"/>
                </a:lnTo>
                <a:lnTo>
                  <a:pt x="1130614" y="1917669"/>
                </a:lnTo>
                <a:lnTo>
                  <a:pt x="1056875" y="1926796"/>
                </a:lnTo>
                <a:lnTo>
                  <a:pt x="981455" y="1929892"/>
                </a:lnTo>
                <a:lnTo>
                  <a:pt x="1320930" y="1929892"/>
                </a:lnTo>
                <a:lnTo>
                  <a:pt x="1363479" y="1913602"/>
                </a:lnTo>
                <a:lnTo>
                  <a:pt x="1432488" y="1880703"/>
                </a:lnTo>
                <a:lnTo>
                  <a:pt x="1498441" y="1842653"/>
                </a:lnTo>
                <a:lnTo>
                  <a:pt x="1561088" y="1799709"/>
                </a:lnTo>
                <a:lnTo>
                  <a:pt x="1620174" y="1752128"/>
                </a:lnTo>
                <a:lnTo>
                  <a:pt x="1675447" y="1700164"/>
                </a:lnTo>
                <a:lnTo>
                  <a:pt x="1726655" y="1644076"/>
                </a:lnTo>
                <a:lnTo>
                  <a:pt x="1773545" y="1584118"/>
                </a:lnTo>
                <a:lnTo>
                  <a:pt x="1815865" y="1520548"/>
                </a:lnTo>
                <a:lnTo>
                  <a:pt x="1853362" y="1453622"/>
                </a:lnTo>
                <a:lnTo>
                  <a:pt x="1885783" y="1383595"/>
                </a:lnTo>
                <a:lnTo>
                  <a:pt x="1912876" y="1310725"/>
                </a:lnTo>
                <a:lnTo>
                  <a:pt x="1934387" y="1235267"/>
                </a:lnTo>
                <a:lnTo>
                  <a:pt x="1950066" y="1157479"/>
                </a:lnTo>
                <a:lnTo>
                  <a:pt x="1959658" y="1077615"/>
                </a:lnTo>
                <a:lnTo>
                  <a:pt x="1962911" y="995933"/>
                </a:lnTo>
                <a:lnTo>
                  <a:pt x="1959658" y="914252"/>
                </a:lnTo>
                <a:lnTo>
                  <a:pt x="1950066" y="834388"/>
                </a:lnTo>
                <a:lnTo>
                  <a:pt x="1934387" y="756600"/>
                </a:lnTo>
                <a:lnTo>
                  <a:pt x="1912876" y="681142"/>
                </a:lnTo>
                <a:lnTo>
                  <a:pt x="1885783" y="608272"/>
                </a:lnTo>
                <a:lnTo>
                  <a:pt x="1853362" y="538245"/>
                </a:lnTo>
                <a:lnTo>
                  <a:pt x="1815865" y="471319"/>
                </a:lnTo>
                <a:lnTo>
                  <a:pt x="1773545" y="407749"/>
                </a:lnTo>
                <a:lnTo>
                  <a:pt x="1726655" y="347791"/>
                </a:lnTo>
                <a:lnTo>
                  <a:pt x="1675447" y="291703"/>
                </a:lnTo>
                <a:lnTo>
                  <a:pt x="1620174" y="239739"/>
                </a:lnTo>
                <a:lnTo>
                  <a:pt x="1561088" y="192158"/>
                </a:lnTo>
                <a:lnTo>
                  <a:pt x="1498441" y="149214"/>
                </a:lnTo>
                <a:lnTo>
                  <a:pt x="1432488" y="111164"/>
                </a:lnTo>
                <a:lnTo>
                  <a:pt x="1363479" y="78265"/>
                </a:lnTo>
                <a:lnTo>
                  <a:pt x="1320930" y="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28" name="object 14"/>
          <p:cNvSpPr/>
          <p:nvPr/>
        </p:nvSpPr>
        <p:spPr>
          <a:xfrm>
            <a:off x="6011012" y="2987694"/>
            <a:ext cx="1060924" cy="1024628"/>
          </a:xfrm>
          <a:custGeom>
            <a:avLst/>
            <a:gdLst/>
            <a:ahLst/>
            <a:cxnLst/>
            <a:rect l="l" t="t" r="r" b="b"/>
            <a:pathLst>
              <a:path w="1962911" h="1991868">
                <a:moveTo>
                  <a:pt x="0" y="995933"/>
                </a:moveTo>
                <a:lnTo>
                  <a:pt x="3253" y="914252"/>
                </a:lnTo>
                <a:lnTo>
                  <a:pt x="12845" y="834388"/>
                </a:lnTo>
                <a:lnTo>
                  <a:pt x="28524" y="756600"/>
                </a:lnTo>
                <a:lnTo>
                  <a:pt x="50035" y="681142"/>
                </a:lnTo>
                <a:lnTo>
                  <a:pt x="77128" y="608272"/>
                </a:lnTo>
                <a:lnTo>
                  <a:pt x="109549" y="538245"/>
                </a:lnTo>
                <a:lnTo>
                  <a:pt x="147046" y="471319"/>
                </a:lnTo>
                <a:lnTo>
                  <a:pt x="189366" y="407749"/>
                </a:lnTo>
                <a:lnTo>
                  <a:pt x="236256" y="347791"/>
                </a:lnTo>
                <a:lnTo>
                  <a:pt x="287464" y="291703"/>
                </a:lnTo>
                <a:lnTo>
                  <a:pt x="342737" y="239739"/>
                </a:lnTo>
                <a:lnTo>
                  <a:pt x="401823" y="192158"/>
                </a:lnTo>
                <a:lnTo>
                  <a:pt x="464470" y="149214"/>
                </a:lnTo>
                <a:lnTo>
                  <a:pt x="530423" y="111164"/>
                </a:lnTo>
                <a:lnTo>
                  <a:pt x="599432" y="78265"/>
                </a:lnTo>
                <a:lnTo>
                  <a:pt x="671242" y="50773"/>
                </a:lnTo>
                <a:lnTo>
                  <a:pt x="745603" y="28944"/>
                </a:lnTo>
                <a:lnTo>
                  <a:pt x="822260" y="13035"/>
                </a:lnTo>
                <a:lnTo>
                  <a:pt x="900962" y="3301"/>
                </a:lnTo>
                <a:lnTo>
                  <a:pt x="981455" y="0"/>
                </a:lnTo>
                <a:lnTo>
                  <a:pt x="1061949" y="3301"/>
                </a:lnTo>
                <a:lnTo>
                  <a:pt x="1140651" y="13035"/>
                </a:lnTo>
                <a:lnTo>
                  <a:pt x="1217308" y="28944"/>
                </a:lnTo>
                <a:lnTo>
                  <a:pt x="1291669" y="50773"/>
                </a:lnTo>
                <a:lnTo>
                  <a:pt x="1363479" y="78265"/>
                </a:lnTo>
                <a:lnTo>
                  <a:pt x="1432488" y="111164"/>
                </a:lnTo>
                <a:lnTo>
                  <a:pt x="1498441" y="149214"/>
                </a:lnTo>
                <a:lnTo>
                  <a:pt x="1561088" y="192158"/>
                </a:lnTo>
                <a:lnTo>
                  <a:pt x="1620174" y="239739"/>
                </a:lnTo>
                <a:lnTo>
                  <a:pt x="1675447" y="291703"/>
                </a:lnTo>
                <a:lnTo>
                  <a:pt x="1726655" y="347791"/>
                </a:lnTo>
                <a:lnTo>
                  <a:pt x="1773545" y="407749"/>
                </a:lnTo>
                <a:lnTo>
                  <a:pt x="1815865" y="471319"/>
                </a:lnTo>
                <a:lnTo>
                  <a:pt x="1853362" y="538245"/>
                </a:lnTo>
                <a:lnTo>
                  <a:pt x="1885783" y="608272"/>
                </a:lnTo>
                <a:lnTo>
                  <a:pt x="1912876" y="681142"/>
                </a:lnTo>
                <a:lnTo>
                  <a:pt x="1934387" y="756600"/>
                </a:lnTo>
                <a:lnTo>
                  <a:pt x="1950066" y="834388"/>
                </a:lnTo>
                <a:lnTo>
                  <a:pt x="1959658" y="914252"/>
                </a:lnTo>
                <a:lnTo>
                  <a:pt x="1962911" y="995933"/>
                </a:lnTo>
                <a:lnTo>
                  <a:pt x="1959658" y="1077615"/>
                </a:lnTo>
                <a:lnTo>
                  <a:pt x="1950066" y="1157479"/>
                </a:lnTo>
                <a:lnTo>
                  <a:pt x="1934387" y="1235267"/>
                </a:lnTo>
                <a:lnTo>
                  <a:pt x="1912876" y="1310725"/>
                </a:lnTo>
                <a:lnTo>
                  <a:pt x="1885783" y="1383595"/>
                </a:lnTo>
                <a:lnTo>
                  <a:pt x="1853362" y="1453622"/>
                </a:lnTo>
                <a:lnTo>
                  <a:pt x="1815865" y="1520548"/>
                </a:lnTo>
                <a:lnTo>
                  <a:pt x="1773545" y="1584118"/>
                </a:lnTo>
                <a:lnTo>
                  <a:pt x="1726655" y="1644076"/>
                </a:lnTo>
                <a:lnTo>
                  <a:pt x="1675447" y="1700164"/>
                </a:lnTo>
                <a:lnTo>
                  <a:pt x="1620174" y="1752128"/>
                </a:lnTo>
                <a:lnTo>
                  <a:pt x="1561088" y="1799709"/>
                </a:lnTo>
                <a:lnTo>
                  <a:pt x="1498441" y="1842653"/>
                </a:lnTo>
                <a:lnTo>
                  <a:pt x="1432488" y="1880703"/>
                </a:lnTo>
                <a:lnTo>
                  <a:pt x="1363479" y="1913602"/>
                </a:lnTo>
                <a:lnTo>
                  <a:pt x="1291669" y="1941094"/>
                </a:lnTo>
                <a:lnTo>
                  <a:pt x="1217308" y="1962923"/>
                </a:lnTo>
                <a:lnTo>
                  <a:pt x="1140651" y="1978832"/>
                </a:lnTo>
                <a:lnTo>
                  <a:pt x="1061949" y="1988566"/>
                </a:lnTo>
                <a:lnTo>
                  <a:pt x="981455" y="1991868"/>
                </a:lnTo>
                <a:lnTo>
                  <a:pt x="900962" y="1988566"/>
                </a:lnTo>
                <a:lnTo>
                  <a:pt x="822260" y="1978832"/>
                </a:lnTo>
                <a:lnTo>
                  <a:pt x="745603" y="1962923"/>
                </a:lnTo>
                <a:lnTo>
                  <a:pt x="671242" y="1941094"/>
                </a:lnTo>
                <a:lnTo>
                  <a:pt x="599432" y="1913602"/>
                </a:lnTo>
                <a:lnTo>
                  <a:pt x="530423" y="1880703"/>
                </a:lnTo>
                <a:lnTo>
                  <a:pt x="464470" y="1842653"/>
                </a:lnTo>
                <a:lnTo>
                  <a:pt x="401823" y="1799709"/>
                </a:lnTo>
                <a:lnTo>
                  <a:pt x="342737" y="1752128"/>
                </a:lnTo>
                <a:lnTo>
                  <a:pt x="287464" y="1700164"/>
                </a:lnTo>
                <a:lnTo>
                  <a:pt x="236256" y="1644076"/>
                </a:lnTo>
                <a:lnTo>
                  <a:pt x="189366" y="1584118"/>
                </a:lnTo>
                <a:lnTo>
                  <a:pt x="147046" y="1520548"/>
                </a:lnTo>
                <a:lnTo>
                  <a:pt x="109549" y="1453622"/>
                </a:lnTo>
                <a:lnTo>
                  <a:pt x="77128" y="1383595"/>
                </a:lnTo>
                <a:lnTo>
                  <a:pt x="50035" y="1310725"/>
                </a:lnTo>
                <a:lnTo>
                  <a:pt x="28524" y="1235267"/>
                </a:lnTo>
                <a:lnTo>
                  <a:pt x="12845" y="1157479"/>
                </a:lnTo>
                <a:lnTo>
                  <a:pt x="3253" y="1077615"/>
                </a:lnTo>
                <a:lnTo>
                  <a:pt x="0" y="995933"/>
                </a:lnTo>
                <a:close/>
              </a:path>
            </a:pathLst>
          </a:custGeom>
          <a:ln w="12192">
            <a:solidFill>
              <a:srgbClr val="41709C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29" name="object 15"/>
          <p:cNvSpPr/>
          <p:nvPr/>
        </p:nvSpPr>
        <p:spPr>
          <a:xfrm>
            <a:off x="6048164" y="3016441"/>
            <a:ext cx="993930" cy="960866"/>
          </a:xfrm>
          <a:custGeom>
            <a:avLst/>
            <a:gdLst/>
            <a:ahLst/>
            <a:cxnLst/>
            <a:rect l="l" t="t" r="r" b="b"/>
            <a:pathLst>
              <a:path w="1838959" h="1867916">
                <a:moveTo>
                  <a:pt x="0" y="933957"/>
                </a:moveTo>
                <a:lnTo>
                  <a:pt x="3047" y="1010565"/>
                </a:lnTo>
                <a:lnTo>
                  <a:pt x="12032" y="1085466"/>
                </a:lnTo>
                <a:lnTo>
                  <a:pt x="26719" y="1158419"/>
                </a:lnTo>
                <a:lnTo>
                  <a:pt x="46870" y="1229185"/>
                </a:lnTo>
                <a:lnTo>
                  <a:pt x="72249" y="1297523"/>
                </a:lnTo>
                <a:lnTo>
                  <a:pt x="102619" y="1363193"/>
                </a:lnTo>
                <a:lnTo>
                  <a:pt x="137745" y="1425955"/>
                </a:lnTo>
                <a:lnTo>
                  <a:pt x="177389" y="1485568"/>
                </a:lnTo>
                <a:lnTo>
                  <a:pt x="221315" y="1541793"/>
                </a:lnTo>
                <a:lnTo>
                  <a:pt x="269287" y="1594389"/>
                </a:lnTo>
                <a:lnTo>
                  <a:pt x="321068" y="1643116"/>
                </a:lnTo>
                <a:lnTo>
                  <a:pt x="376421" y="1687734"/>
                </a:lnTo>
                <a:lnTo>
                  <a:pt x="435111" y="1728002"/>
                </a:lnTo>
                <a:lnTo>
                  <a:pt x="496900" y="1763681"/>
                </a:lnTo>
                <a:lnTo>
                  <a:pt x="561552" y="1794529"/>
                </a:lnTo>
                <a:lnTo>
                  <a:pt x="628830" y="1820308"/>
                </a:lnTo>
                <a:lnTo>
                  <a:pt x="698499" y="1840776"/>
                </a:lnTo>
                <a:lnTo>
                  <a:pt x="770321" y="1855693"/>
                </a:lnTo>
                <a:lnTo>
                  <a:pt x="844060" y="1864820"/>
                </a:lnTo>
                <a:lnTo>
                  <a:pt x="919479" y="1867916"/>
                </a:lnTo>
                <a:lnTo>
                  <a:pt x="994899" y="1864820"/>
                </a:lnTo>
                <a:lnTo>
                  <a:pt x="1068638" y="1855693"/>
                </a:lnTo>
                <a:lnTo>
                  <a:pt x="1140460" y="1840776"/>
                </a:lnTo>
                <a:lnTo>
                  <a:pt x="1210129" y="1820308"/>
                </a:lnTo>
                <a:lnTo>
                  <a:pt x="1277407" y="1794529"/>
                </a:lnTo>
                <a:lnTo>
                  <a:pt x="1342059" y="1763681"/>
                </a:lnTo>
                <a:lnTo>
                  <a:pt x="1403848" y="1728002"/>
                </a:lnTo>
                <a:lnTo>
                  <a:pt x="1462538" y="1687734"/>
                </a:lnTo>
                <a:lnTo>
                  <a:pt x="1517891" y="1643116"/>
                </a:lnTo>
                <a:lnTo>
                  <a:pt x="1569672" y="1594389"/>
                </a:lnTo>
                <a:lnTo>
                  <a:pt x="1617644" y="1541793"/>
                </a:lnTo>
                <a:lnTo>
                  <a:pt x="1661570" y="1485568"/>
                </a:lnTo>
                <a:lnTo>
                  <a:pt x="1701214" y="1425955"/>
                </a:lnTo>
                <a:lnTo>
                  <a:pt x="1736340" y="1363193"/>
                </a:lnTo>
                <a:lnTo>
                  <a:pt x="1766710" y="1297523"/>
                </a:lnTo>
                <a:lnTo>
                  <a:pt x="1792089" y="1229185"/>
                </a:lnTo>
                <a:lnTo>
                  <a:pt x="1812240" y="1158419"/>
                </a:lnTo>
                <a:lnTo>
                  <a:pt x="1826927" y="1085466"/>
                </a:lnTo>
                <a:lnTo>
                  <a:pt x="1835912" y="1010565"/>
                </a:lnTo>
                <a:lnTo>
                  <a:pt x="1838959" y="933957"/>
                </a:lnTo>
                <a:lnTo>
                  <a:pt x="1835912" y="857350"/>
                </a:lnTo>
                <a:lnTo>
                  <a:pt x="1826927" y="782449"/>
                </a:lnTo>
                <a:lnTo>
                  <a:pt x="1812240" y="709496"/>
                </a:lnTo>
                <a:lnTo>
                  <a:pt x="1792089" y="638730"/>
                </a:lnTo>
                <a:lnTo>
                  <a:pt x="1766710" y="570392"/>
                </a:lnTo>
                <a:lnTo>
                  <a:pt x="1736340" y="504722"/>
                </a:lnTo>
                <a:lnTo>
                  <a:pt x="1701214" y="441960"/>
                </a:lnTo>
                <a:lnTo>
                  <a:pt x="1661570" y="382347"/>
                </a:lnTo>
                <a:lnTo>
                  <a:pt x="1617644" y="326122"/>
                </a:lnTo>
                <a:lnTo>
                  <a:pt x="1569672" y="273526"/>
                </a:lnTo>
                <a:lnTo>
                  <a:pt x="1517891" y="224799"/>
                </a:lnTo>
                <a:lnTo>
                  <a:pt x="1462538" y="180181"/>
                </a:lnTo>
                <a:lnTo>
                  <a:pt x="1403848" y="139913"/>
                </a:lnTo>
                <a:lnTo>
                  <a:pt x="1342059" y="104234"/>
                </a:lnTo>
                <a:lnTo>
                  <a:pt x="1277407" y="73386"/>
                </a:lnTo>
                <a:lnTo>
                  <a:pt x="1210129" y="47607"/>
                </a:lnTo>
                <a:lnTo>
                  <a:pt x="1140460" y="27139"/>
                </a:lnTo>
                <a:lnTo>
                  <a:pt x="1068638" y="12222"/>
                </a:lnTo>
                <a:lnTo>
                  <a:pt x="994899" y="3095"/>
                </a:lnTo>
                <a:lnTo>
                  <a:pt x="919479" y="0"/>
                </a:lnTo>
                <a:lnTo>
                  <a:pt x="844060" y="3095"/>
                </a:lnTo>
                <a:lnTo>
                  <a:pt x="770321" y="12222"/>
                </a:lnTo>
                <a:lnTo>
                  <a:pt x="698499" y="27139"/>
                </a:lnTo>
                <a:lnTo>
                  <a:pt x="628830" y="47607"/>
                </a:lnTo>
                <a:lnTo>
                  <a:pt x="561552" y="73386"/>
                </a:lnTo>
                <a:lnTo>
                  <a:pt x="496900" y="104234"/>
                </a:lnTo>
                <a:lnTo>
                  <a:pt x="435111" y="139913"/>
                </a:lnTo>
                <a:lnTo>
                  <a:pt x="376421" y="180181"/>
                </a:lnTo>
                <a:lnTo>
                  <a:pt x="321068" y="224799"/>
                </a:lnTo>
                <a:lnTo>
                  <a:pt x="269287" y="273526"/>
                </a:lnTo>
                <a:lnTo>
                  <a:pt x="221315" y="326122"/>
                </a:lnTo>
                <a:lnTo>
                  <a:pt x="177389" y="382347"/>
                </a:lnTo>
                <a:lnTo>
                  <a:pt x="137745" y="441960"/>
                </a:lnTo>
                <a:lnTo>
                  <a:pt x="102619" y="504722"/>
                </a:lnTo>
                <a:lnTo>
                  <a:pt x="72249" y="570392"/>
                </a:lnTo>
                <a:lnTo>
                  <a:pt x="46870" y="638730"/>
                </a:lnTo>
                <a:lnTo>
                  <a:pt x="26719" y="709496"/>
                </a:lnTo>
                <a:lnTo>
                  <a:pt x="12032" y="782449"/>
                </a:lnTo>
                <a:lnTo>
                  <a:pt x="3047" y="857350"/>
                </a:lnTo>
                <a:lnTo>
                  <a:pt x="0" y="933957"/>
                </a:lnTo>
                <a:close/>
              </a:path>
            </a:pathLst>
          </a:custGeom>
          <a:ln w="12192">
            <a:solidFill>
              <a:srgbClr val="41709C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 sz="105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6578" y="816746"/>
            <a:ext cx="1959916" cy="355106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2248535" y="807249"/>
            <a:ext cx="2229206" cy="355106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4628281" y="807249"/>
            <a:ext cx="2902880" cy="355106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0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>
            <a:off x="8845691" y="6610610"/>
            <a:ext cx="234950" cy="190500"/>
          </a:xfrm>
          <a:prstGeom prst="ellipse">
            <a:avLst/>
          </a:prstGeom>
          <a:solidFill>
            <a:srgbClr val="264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2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6550" y="6545417"/>
            <a:ext cx="354240" cy="304271"/>
          </a:xfrm>
        </p:spPr>
        <p:txBody>
          <a:bodyPr/>
          <a:lstStyle/>
          <a:p>
            <a:pPr algn="ctr"/>
            <a:fld id="{8A5055F4-A77F-407B-B170-A000E4C9CE66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hape 242"/>
          <p:cNvSpPr txBox="1"/>
          <p:nvPr/>
        </p:nvSpPr>
        <p:spPr>
          <a:xfrm>
            <a:off x="3566227" y="259407"/>
            <a:ext cx="4779301" cy="2215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МОЛОДЕЖНЫЙ ТЕХНОПАРК «</a:t>
            </a:r>
            <a:r>
              <a:rPr lang="en-US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FOODNET</a:t>
            </a:r>
            <a:r>
              <a:rPr lang="ru-RU" sz="144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440" b="1" dirty="0">
              <a:solidFill>
                <a:srgbClr val="84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ОСНОВНОЙ герб под резк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" y="40325"/>
            <a:ext cx="588948" cy="5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6926" y="629274"/>
            <a:ext cx="2265220" cy="16035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0" name="Прямоугольник 9"/>
          <p:cNvSpPr/>
          <p:nvPr/>
        </p:nvSpPr>
        <p:spPr>
          <a:xfrm>
            <a:off x="2396836" y="629275"/>
            <a:ext cx="2064329" cy="16035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1" name="Прямоугольник 10"/>
          <p:cNvSpPr/>
          <p:nvPr/>
        </p:nvSpPr>
        <p:spPr>
          <a:xfrm>
            <a:off x="4599712" y="629275"/>
            <a:ext cx="2230584" cy="160357"/>
          </a:xfrm>
          <a:prstGeom prst="rect">
            <a:avLst/>
          </a:prstGeom>
          <a:gradFill flip="none" rotWithShape="1">
            <a:gsLst>
              <a:gs pos="0">
                <a:srgbClr val="8D2A2B">
                  <a:shade val="30000"/>
                  <a:satMod val="115000"/>
                </a:srgbClr>
              </a:gs>
              <a:gs pos="50000">
                <a:srgbClr val="8D2A2B">
                  <a:shade val="67500"/>
                  <a:satMod val="115000"/>
                </a:srgbClr>
              </a:gs>
              <a:gs pos="100000">
                <a:srgbClr val="8D2A2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2" name="Прямоугольник 11"/>
          <p:cNvSpPr/>
          <p:nvPr/>
        </p:nvSpPr>
        <p:spPr>
          <a:xfrm>
            <a:off x="6972309" y="629275"/>
            <a:ext cx="2171699" cy="160357"/>
          </a:xfrm>
          <a:prstGeom prst="rect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59" name="Скругленный прямоугольник 58"/>
          <p:cNvSpPr/>
          <p:nvPr/>
        </p:nvSpPr>
        <p:spPr bwMode="auto">
          <a:xfrm>
            <a:off x="3109027" y="142371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771" y="1157314"/>
            <a:ext cx="4764094" cy="4753046"/>
          </a:xfrm>
          <a:prstGeom prst="rect">
            <a:avLst/>
          </a:prstGeom>
        </p:spPr>
      </p:pic>
      <p:sp>
        <p:nvSpPr>
          <p:cNvPr id="61" name="Прямоугольник 60"/>
          <p:cNvSpPr/>
          <p:nvPr/>
        </p:nvSpPr>
        <p:spPr>
          <a:xfrm>
            <a:off x="4917865" y="977863"/>
            <a:ext cx="4100926" cy="5909310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003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Ключевые эффекты деятельности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Молодежного технопарка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  <a:p>
            <a:pPr marL="0" marR="0" lvl="0" indent="0" algn="ctr" defTabSz="1003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для Ставропольского края</a:t>
            </a:r>
          </a:p>
          <a:p>
            <a:pPr marL="0" marR="0" lvl="0" indent="0" algn="ctr" defTabSz="1003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lvl="0" indent="-285750" algn="just" defTabSz="1003293">
              <a:buClr>
                <a:srgbClr val="990000"/>
              </a:buClr>
              <a:buFont typeface="Wingdings" panose="05000000000000000000" pitchFamily="2" charset="2"/>
              <a:buChar char="§"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Увеличение количества занятых научно-техническим и агробиотехнологическим творчеством 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</a:rPr>
              <a:t>молодежи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на базе Молодежного технопарка </a:t>
            </a:r>
            <a:r>
              <a:rPr lang="en-US" sz="1400" b="1" dirty="0">
                <a:solidFill>
                  <a:srgbClr val="002060"/>
                </a:solidFill>
                <a:latin typeface="Arial" charset="0"/>
              </a:rPr>
              <a:t>«</a:t>
            </a:r>
            <a:r>
              <a:rPr lang="en-US" sz="1400" b="1" dirty="0" err="1">
                <a:solidFill>
                  <a:srgbClr val="002060"/>
                </a:solidFill>
                <a:latin typeface="Arial" charset="0"/>
              </a:rPr>
              <a:t>FoodNet</a:t>
            </a:r>
            <a:r>
              <a:rPr lang="en-US" sz="1400" b="1" dirty="0" smtClean="0">
                <a:solidFill>
                  <a:srgbClr val="002060"/>
                </a:solidFill>
                <a:latin typeface="Arial" charset="0"/>
              </a:rPr>
              <a:t>»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до 3000 чел. к 2019 г.</a:t>
            </a:r>
          </a:p>
          <a:p>
            <a:pPr marL="285750" marR="0" lvl="0" indent="-285750" algn="just" defTabSz="1003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just" defTabSz="1003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Увеличение количества участников конкурса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WorldSkills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Russia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от Ставропольского края со 116 чел.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 2017 г. 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до 250 чел. к  2019 г.</a:t>
            </a:r>
          </a:p>
          <a:p>
            <a:pPr marL="285750" marR="0" lvl="0" indent="-285750" algn="just" defTabSz="1003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lvl="0" indent="-285750" algn="just" defTabSz="1003293">
              <a:buClr>
                <a:srgbClr val="990000"/>
              </a:buClr>
              <a:buFont typeface="Wingdings" panose="05000000000000000000" pitchFamily="2" charset="2"/>
              <a:buChar char="§"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Увеличение налоговых поступлений в бюджет Ставропольского края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за счет увеличения количества заказчиков на разработку 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</a:rPr>
              <a:t>пилотных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технологических проектов в Молодежном технопарке </a:t>
            </a:r>
            <a:r>
              <a:rPr lang="en-US" sz="1400" b="1" dirty="0">
                <a:solidFill>
                  <a:srgbClr val="002060"/>
                </a:solidFill>
                <a:latin typeface="Arial" charset="0"/>
              </a:rPr>
              <a:t>«</a:t>
            </a:r>
            <a:r>
              <a:rPr lang="en-US" sz="1400" b="1" dirty="0" err="1">
                <a:solidFill>
                  <a:srgbClr val="002060"/>
                </a:solidFill>
                <a:latin typeface="Arial" charset="0"/>
              </a:rPr>
              <a:t>FoodNet</a:t>
            </a:r>
            <a:r>
              <a:rPr lang="en-US" sz="1400" b="1" dirty="0" smtClean="0">
                <a:solidFill>
                  <a:srgbClr val="002060"/>
                </a:solidFill>
                <a:latin typeface="Arial" charset="0"/>
              </a:rPr>
              <a:t>»</a:t>
            </a:r>
            <a:endParaRPr lang="ru-RU" sz="1400" b="1" dirty="0" smtClean="0">
              <a:solidFill>
                <a:srgbClr val="002060"/>
              </a:solidFill>
              <a:latin typeface="Arial" charset="0"/>
            </a:endParaRPr>
          </a:p>
          <a:p>
            <a:pPr marL="285750" lvl="0" indent="-285750" algn="just" defTabSz="1003293">
              <a:buClr>
                <a:srgbClr val="990000"/>
              </a:buClr>
              <a:buFont typeface="Wingdings" panose="05000000000000000000" pitchFamily="2" charset="2"/>
              <a:buChar char="§"/>
              <a:defRPr/>
            </a:pPr>
            <a:endParaRPr lang="en-US" sz="1400" b="1" dirty="0">
              <a:solidFill>
                <a:srgbClr val="002060"/>
              </a:solidFill>
              <a:latin typeface="Arial" charset="0"/>
            </a:endParaRPr>
          </a:p>
          <a:p>
            <a:pPr marL="285750" marR="0" lvl="0" indent="-285750" algn="just" defTabSz="1003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Укрепление социального партнерства бизнеса, образования и органов власти,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стимулирующее молодежное технологическое предпринимательство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657963" y="38164"/>
            <a:ext cx="2714134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80" b="1" dirty="0" smtClean="0">
                <a:solidFill>
                  <a:srgbClr val="002060"/>
                </a:solidFill>
              </a:rPr>
              <a:t>Презентационные материалы Ставропольского  государственного аграрного  университета</a:t>
            </a:r>
            <a:endParaRPr lang="ru-RU" altLang="ru-RU" sz="108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think-cell Slide" r:id="rId4" imgW="338" imgH="338" progId="TCLayout.ActiveDocument.1">
                  <p:embed/>
                </p:oleObj>
              </mc:Choice>
              <mc:Fallback>
                <p:oleObj name="think-cell Slide" r:id="rId4" imgW="338" imgH="338" progId="TCLayout.ActiveDocument.1">
                  <p:embed/>
                  <p:pic>
                    <p:nvPicPr>
                      <p:cNvPr id="5" name="Объект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>
            <a:off x="8845691" y="6610610"/>
            <a:ext cx="234950" cy="190500"/>
          </a:xfrm>
          <a:prstGeom prst="ellipse">
            <a:avLst/>
          </a:prstGeom>
          <a:solidFill>
            <a:srgbClr val="264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2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86550" y="6545417"/>
            <a:ext cx="354240" cy="304271"/>
          </a:xfrm>
        </p:spPr>
        <p:txBody>
          <a:bodyPr/>
          <a:lstStyle/>
          <a:p>
            <a:pPr algn="ctr"/>
            <a:fld id="{8A5055F4-A77F-407B-B170-A000E4C9CE66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7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hape 242"/>
          <p:cNvSpPr txBox="1"/>
          <p:nvPr/>
        </p:nvSpPr>
        <p:spPr>
          <a:xfrm>
            <a:off x="2944107" y="210518"/>
            <a:ext cx="6019059" cy="24622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4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РЕЗУЛЬТАТИВНОСТИ</a:t>
            </a:r>
            <a:endParaRPr lang="ru-RU" sz="1600" b="1" dirty="0">
              <a:solidFill>
                <a:srgbClr val="84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ОСНОВНОЙ герб под резк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" y="40325"/>
            <a:ext cx="588948" cy="5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6926" y="629274"/>
            <a:ext cx="2265220" cy="16035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0" name="Прямоугольник 9"/>
          <p:cNvSpPr/>
          <p:nvPr/>
        </p:nvSpPr>
        <p:spPr>
          <a:xfrm>
            <a:off x="2396836" y="629275"/>
            <a:ext cx="2064329" cy="16035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1" name="Прямоугольник 10"/>
          <p:cNvSpPr/>
          <p:nvPr/>
        </p:nvSpPr>
        <p:spPr>
          <a:xfrm>
            <a:off x="4599712" y="629275"/>
            <a:ext cx="2230584" cy="160357"/>
          </a:xfrm>
          <a:prstGeom prst="rect">
            <a:avLst/>
          </a:prstGeom>
          <a:gradFill flip="none" rotWithShape="1">
            <a:gsLst>
              <a:gs pos="0">
                <a:srgbClr val="8D2A2B">
                  <a:shade val="30000"/>
                  <a:satMod val="115000"/>
                </a:srgbClr>
              </a:gs>
              <a:gs pos="50000">
                <a:srgbClr val="8D2A2B">
                  <a:shade val="67500"/>
                  <a:satMod val="115000"/>
                </a:srgbClr>
              </a:gs>
              <a:gs pos="100000">
                <a:srgbClr val="8D2A2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2" name="Прямоугольник 11"/>
          <p:cNvSpPr/>
          <p:nvPr/>
        </p:nvSpPr>
        <p:spPr>
          <a:xfrm>
            <a:off x="6972309" y="629275"/>
            <a:ext cx="2171699" cy="160357"/>
          </a:xfrm>
          <a:prstGeom prst="rect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4"/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657963" y="38164"/>
            <a:ext cx="2714134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80" b="1" dirty="0" smtClean="0">
                <a:solidFill>
                  <a:srgbClr val="002060"/>
                </a:solidFill>
              </a:rPr>
              <a:t>Презентационные материалы Ставропольского  государственного аграрного  университета</a:t>
            </a:r>
            <a:endParaRPr lang="ru-RU" altLang="ru-RU" sz="108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249451"/>
              </p:ext>
            </p:extLst>
          </p:nvPr>
        </p:nvGraphicFramePr>
        <p:xfrm>
          <a:off x="421731" y="1235107"/>
          <a:ext cx="8457888" cy="501700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05693">
                  <a:extLst>
                    <a:ext uri="{9D8B030D-6E8A-4147-A177-3AD203B41FA5}">
                      <a16:colId xmlns:a16="http://schemas.microsoft.com/office/drawing/2014/main" val="2944218707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4039782427"/>
                    </a:ext>
                  </a:extLst>
                </a:gridCol>
                <a:gridCol w="569629">
                  <a:extLst>
                    <a:ext uri="{9D8B030D-6E8A-4147-A177-3AD203B41FA5}">
                      <a16:colId xmlns:a16="http://schemas.microsoft.com/office/drawing/2014/main" val="4303868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297925205"/>
                    </a:ext>
                  </a:extLst>
                </a:gridCol>
                <a:gridCol w="475522">
                  <a:extLst>
                    <a:ext uri="{9D8B030D-6E8A-4147-A177-3AD203B41FA5}">
                      <a16:colId xmlns:a16="http://schemas.microsoft.com/office/drawing/2014/main" val="2600218624"/>
                    </a:ext>
                  </a:extLst>
                </a:gridCol>
                <a:gridCol w="475522">
                  <a:extLst>
                    <a:ext uri="{9D8B030D-6E8A-4147-A177-3AD203B41FA5}">
                      <a16:colId xmlns:a16="http://schemas.microsoft.com/office/drawing/2014/main" val="881325687"/>
                    </a:ext>
                  </a:extLst>
                </a:gridCol>
                <a:gridCol w="475522">
                  <a:extLst>
                    <a:ext uri="{9D8B030D-6E8A-4147-A177-3AD203B41FA5}">
                      <a16:colId xmlns:a16="http://schemas.microsoft.com/office/drawing/2014/main" val="1553647440"/>
                    </a:ext>
                  </a:extLst>
                </a:gridCol>
              </a:tblGrid>
              <a:tr h="8486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показателя результативности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 gridSpan="4"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Значение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603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</a:t>
                      </a:r>
                      <a:r>
                        <a:rPr lang="ru-RU" sz="8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21.09.2017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план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162336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Основные показатели</a:t>
                      </a:r>
                    </a:p>
                  </a:txBody>
                  <a:tcPr marL="23206" marR="23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331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П1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2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численности студентов (приведенного контингента), обучающихся по проектно-ориентированным образовательным программам инженерного, социально-экономического, педагогического естественнонаучного и гуманитарного профилей, предполагающим командное выполнение проектов полного жизненного цикла, в общей численности студентов (приведенный контингент)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130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П2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/>
                </a:tc>
                <a:tc>
                  <a:txBody>
                    <a:bodyPr/>
                    <a:lstStyle/>
                    <a:p>
                      <a:pPr indent="-12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средств, поступивших за отчетный период от выполнения за счет бюджетов субъектов Российской Федерации и местных бюджетов работ и услуг, связанных с научными, научно- техническими, творческими разработками и услугами, в общем объеме средств, поступивших за отчетный период от выполнения работ, услуг, связанных с научными, научно- техническими, творческими  разработками и услугами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16,8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19,2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extLst>
                  <a:ext uri="{0D108BD9-81ED-4DB2-BD59-A6C34878D82A}">
                    <a16:rowId xmlns:a16="http://schemas.microsoft.com/office/drawing/2014/main" val="20238524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П3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2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студентов, аспирантов, научных сотрудников и преподавателей университета, выигравших конкурсы, получившие гранты или иные формы поддержки от российских институтов развития;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898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П4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/>
                </a:tc>
                <a:tc>
                  <a:txBody>
                    <a:bodyPr/>
                    <a:lstStyle/>
                    <a:p>
                      <a:pPr indent="-12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сетевых образовательных программ реализуемых совместно с ведущими вузами, опорными университетами, академическими институтами Российской академии наук, государственными научными институтами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indent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extLst>
                  <a:ext uri="{0D108BD9-81ED-4DB2-BD59-A6C34878D82A}">
                    <a16:rowId xmlns:a16="http://schemas.microsoft.com/office/drawing/2014/main" val="3594464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П5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2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выпускников, трудоустроившихся в течение календарного года, следующего за годом выпуска, в субъекте Российской Федерации, на территории которого находится университет, в общей численности выпускников, обучавшихся по основным образовательным программам высшего образования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70,4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764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П6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/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слушателей, прошедших обучение по программам дополнительного образования университета (продолжительностью не менее 72 часов), в том числе сотрудников СО НКО и социального предпринимательства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indent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1228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1351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1535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1842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extLst>
                  <a:ext uri="{0D108BD9-81ED-4DB2-BD59-A6C34878D82A}">
                    <a16:rowId xmlns:a16="http://schemas.microsoft.com/office/drawing/2014/main" val="4113707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П7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9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Совокупное число пользователей социальных сервисов, созданных за отчетный период на базе университета (юридические клиники, волонтерские движения, просветительские семинары и т.д.)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1320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1800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635361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Вариативные показатели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(для университетских центров инновационного развития региона)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79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П8.1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9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используемых университетом объектов инновационной инфраструктуры (бизнес-инкубаторы, технопарки, </a:t>
                      </a:r>
                      <a:r>
                        <a:rPr lang="ru-RU" sz="8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инновационно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-технологические центры инжиниринговые центры, центры сертификации, центры трансфера технологий, центры коллективного пользования научным оборудованием, центры инновационного консалтинга и т.д.), в том числе, находящихся в собственности субъекта Российской Федерации или в муниципальной собственности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9166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П9.1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/>
                </a:tc>
                <a:tc>
                  <a:txBody>
                    <a:bodyPr/>
                    <a:lstStyle/>
                    <a:p>
                      <a:pPr indent="-19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доходов университета от управления результатами интеллектуальной деятельности (продажа патентов и лицензий), доходы от участия в капитале инновационных компаний, доходы от заказных НИОКР, доходы от предоставляемых услуг, учрежденных инжиниринговых центров и других высокотехнологичных и интеллектуальных сервисов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indent="285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руб.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145024,5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166778,2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203034,3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261044,1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extLst>
                  <a:ext uri="{0D108BD9-81ED-4DB2-BD59-A6C34878D82A}">
                    <a16:rowId xmlns:a16="http://schemas.microsoft.com/office/drawing/2014/main" val="340549810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Вариативные показатели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(для университетских центров технологического развития региона)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304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П8.2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/>
                </a:tc>
                <a:tc>
                  <a:txBody>
                    <a:bodyPr/>
                    <a:lstStyle/>
                    <a:p>
                      <a:pPr indent="-19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образовательных программ, в которые включены модули по технологическому предпринимательству, в общем количестве реализуемых образовательных программ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/>
                </a:tc>
                <a:extLst>
                  <a:ext uri="{0D108BD9-81ED-4DB2-BD59-A6C34878D82A}">
                    <a16:rowId xmlns:a16="http://schemas.microsoft.com/office/drawing/2014/main" val="3350260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П9.2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-19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технологических проектов, ежегодно реализуемых университетом за счет средств предприятий, организаций региональной экономики, регионального и муниципального бюджетов университетом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3206" marR="2320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46344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51200" y="1825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86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2488</TotalTime>
  <Words>1687</Words>
  <Application>Microsoft Office PowerPoint</Application>
  <PresentationFormat>Экран (4:3)</PresentationFormat>
  <Paragraphs>279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Segoe UI Semilight</vt:lpstr>
      <vt:lpstr>Wingdings</vt:lpstr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Никита</cp:lastModifiedBy>
  <cp:revision>932</cp:revision>
  <cp:lastPrinted>2017-11-23T07:55:10Z</cp:lastPrinted>
  <dcterms:created xsi:type="dcterms:W3CDTF">2016-11-24T13:32:26Z</dcterms:created>
  <dcterms:modified xsi:type="dcterms:W3CDTF">2017-11-24T13:52:01Z</dcterms:modified>
</cp:coreProperties>
</file>