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36" r:id="rId2"/>
    <p:sldId id="420" r:id="rId3"/>
    <p:sldId id="421" r:id="rId4"/>
    <p:sldId id="422" r:id="rId5"/>
    <p:sldId id="423" r:id="rId6"/>
    <p:sldId id="424" r:id="rId7"/>
    <p:sldId id="425" r:id="rId8"/>
    <p:sldId id="426" r:id="rId9"/>
    <p:sldId id="400" r:id="rId10"/>
    <p:sldId id="399" r:id="rId11"/>
    <p:sldId id="398" r:id="rId12"/>
    <p:sldId id="397" r:id="rId13"/>
    <p:sldId id="396" r:id="rId14"/>
    <p:sldId id="435" r:id="rId15"/>
    <p:sldId id="371" r:id="rId16"/>
    <p:sldId id="431" r:id="rId17"/>
    <p:sldId id="433" r:id="rId18"/>
    <p:sldId id="434" r:id="rId19"/>
    <p:sldId id="436" r:id="rId20"/>
    <p:sldId id="427" r:id="rId21"/>
    <p:sldId id="430" r:id="rId22"/>
    <p:sldId id="429" r:id="rId23"/>
    <p:sldId id="406" r:id="rId24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99FFCC"/>
    <a:srgbClr val="16F6E1"/>
    <a:srgbClr val="FFFF99"/>
    <a:srgbClr val="66FFFF"/>
    <a:srgbClr val="CCFFFF"/>
    <a:srgbClr val="FFFFFF"/>
    <a:srgbClr val="FFFFCC"/>
    <a:srgbClr val="7BBE4E"/>
    <a:srgbClr val="13009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8168" autoAdjust="0"/>
  </p:normalViewPr>
  <p:slideViewPr>
    <p:cSldViewPr>
      <p:cViewPr>
        <p:scale>
          <a:sx n="75" d="100"/>
          <a:sy n="75" d="100"/>
        </p:scale>
        <p:origin x="-10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049993360496964"/>
          <c:y val="0.12582618261056205"/>
          <c:w val="0.83302146448661174"/>
          <c:h val="0.6877583825601780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DF1F3"/>
            </a:solidFill>
            <a:ln>
              <a:solidFill>
                <a:srgbClr val="1B1B55"/>
              </a:solidFill>
            </a:ln>
          </c:spP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81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195-49F0-9A75-393E624B0074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76</c:v>
                </c:pt>
                <c:pt idx="1">
                  <c:v>70</c:v>
                </c:pt>
                <c:pt idx="2">
                  <c:v>75</c:v>
                </c:pt>
                <c:pt idx="3">
                  <c:v>80</c:v>
                </c:pt>
                <c:pt idx="4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95-49F0-9A75-393E624B0074}"/>
            </c:ext>
          </c:extLst>
        </c:ser>
        <c:dLbls>
          <c:showVal val="1"/>
        </c:dLbls>
        <c:gapWidth val="75"/>
        <c:axId val="183027584"/>
        <c:axId val="183029120"/>
      </c:barChart>
      <c:catAx>
        <c:axId val="1830275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83029120"/>
        <c:crosses val="autoZero"/>
        <c:auto val="1"/>
        <c:lblAlgn val="ctr"/>
        <c:lblOffset val="100"/>
      </c:catAx>
      <c:valAx>
        <c:axId val="183029120"/>
        <c:scaling>
          <c:orientation val="minMax"/>
          <c:max val="85"/>
          <c:min val="0"/>
        </c:scaling>
        <c:axPos val="l"/>
        <c:numFmt formatCode="General" sourceLinked="1"/>
        <c:majorTickMark val="none"/>
        <c:tickLblPos val="nextTo"/>
        <c:spPr>
          <a:ln>
            <a:solidFill>
              <a:srgbClr val="1B1B55"/>
            </a:solidFill>
          </a:ln>
        </c:spPr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83027584"/>
        <c:crosses val="autoZero"/>
        <c:crossBetween val="between"/>
        <c:majorUnit val="20"/>
      </c:valAx>
    </c:plotArea>
    <c:plotVisOnly val="1"/>
    <c:dispBlanksAs val="gap"/>
  </c:chart>
  <c:spPr>
    <a:noFill/>
  </c:spPr>
  <c:txPr>
    <a:bodyPr/>
    <a:lstStyle/>
    <a:p>
      <a:pPr>
        <a:defRPr sz="1800" b="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0997043305537912"/>
          <c:y val="5.1488109229958966E-2"/>
          <c:w val="0.87448450024935676"/>
          <c:h val="0.79023478334822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05.20.01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50-59</c:v>
                </c:pt>
                <c:pt idx="1">
                  <c:v>60-69</c:v>
                </c:pt>
                <c:pt idx="2">
                  <c:v>70-79</c:v>
                </c:pt>
                <c:pt idx="3">
                  <c:v>80-89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5C-4B09-8403-B00C749BD6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05.20.02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50-59</c:v>
                </c:pt>
                <c:pt idx="1">
                  <c:v>60-69</c:v>
                </c:pt>
                <c:pt idx="2">
                  <c:v>70-79</c:v>
                </c:pt>
                <c:pt idx="3">
                  <c:v>80-89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5C-4B09-8403-B00C749BD6F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05.20.03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50-59</c:v>
                </c:pt>
                <c:pt idx="1">
                  <c:v>60-69</c:v>
                </c:pt>
                <c:pt idx="2">
                  <c:v>70-79</c:v>
                </c:pt>
                <c:pt idx="3">
                  <c:v>80-89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5C-4B09-8403-B00C749BD6F9}"/>
            </c:ext>
          </c:extLst>
        </c:ser>
        <c:axId val="194399232"/>
        <c:axId val="194405120"/>
      </c:barChart>
      <c:catAx>
        <c:axId val="19439923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</a:defRPr>
            </a:pPr>
            <a:endParaRPr lang="ru-RU"/>
          </a:p>
        </c:txPr>
        <c:crossAx val="194405120"/>
        <c:crosses val="autoZero"/>
        <c:auto val="1"/>
        <c:lblAlgn val="ctr"/>
        <c:lblOffset val="100"/>
      </c:catAx>
      <c:valAx>
        <c:axId val="194405120"/>
        <c:scaling>
          <c:orientation val="minMax"/>
        </c:scaling>
        <c:axPos val="l"/>
        <c:majorGridlines/>
        <c:numFmt formatCode="General" sourceLinked="0"/>
        <c:maj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94399232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69217825958838886"/>
          <c:y val="3.7257896772441096E-2"/>
          <c:w val="0.28672960931869235"/>
          <c:h val="0.20773154239936781"/>
        </c:manualLayout>
      </c:layout>
      <c:txPr>
        <a:bodyPr/>
        <a:lstStyle/>
        <a:p>
          <a:pPr>
            <a:defRPr sz="15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9.1385369966985264E-2"/>
          <c:y val="3.4932261668732457E-2"/>
          <c:w val="0.79095243010012262"/>
          <c:h val="0.776984238080586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05.20.01</c:v>
                </c:pt>
              </c:strCache>
            </c:strRef>
          </c:tx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7FC-4E14-A829-91BDE0BD4E7C}"/>
              </c:ext>
            </c:extLst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7BBE4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FC-4E14-A829-91BDE0BD4E7C}"/>
              </c:ext>
            </c:extLst>
          </c:dPt>
          <c:cat>
            <c:strRef>
              <c:f>Лист1!$A$2:$A$4</c:f>
              <c:strCache>
                <c:ptCount val="3"/>
                <c:pt idx="0">
                  <c:v>05.20.01</c:v>
                </c:pt>
                <c:pt idx="1">
                  <c:v>05.20.02</c:v>
                </c:pt>
                <c:pt idx="2">
                  <c:v>05.20.03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FC-4E14-A829-91BDE0BD4E7C}"/>
            </c:ext>
          </c:extLst>
        </c:ser>
        <c:overlap val="-42"/>
        <c:axId val="192608128"/>
        <c:axId val="192609664"/>
      </c:barChart>
      <c:catAx>
        <c:axId val="1926081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</a:defRPr>
            </a:pPr>
            <a:endParaRPr lang="ru-RU"/>
          </a:p>
        </c:txPr>
        <c:crossAx val="192609664"/>
        <c:crosses val="autoZero"/>
        <c:auto val="1"/>
        <c:lblAlgn val="ctr"/>
        <c:lblOffset val="100"/>
      </c:catAx>
      <c:valAx>
        <c:axId val="192609664"/>
        <c:scaling>
          <c:orientation val="minMax"/>
          <c:max val="1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92608128"/>
        <c:crosses val="autoZero"/>
        <c:crossBetween val="between"/>
        <c:majorUnit val="1"/>
      </c:valAx>
    </c:plotArea>
    <c:plotVisOnly val="1"/>
    <c:dispBlanksAs val="gap"/>
  </c:chart>
  <c:spPr>
    <a:solidFill>
      <a:prstClr val="white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90406313582834"/>
          <c:y val="0.16296389838284744"/>
          <c:w val="0.85250022552578664"/>
          <c:h val="0.5990055877777210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количетсво аспирантов</c:v>
                </c:pt>
              </c:strCache>
            </c:strRef>
          </c:tx>
          <c:spPr>
            <a:solidFill>
              <a:srgbClr val="CDF1F3"/>
            </a:solidFill>
            <a:ln w="6335">
              <a:solidFill>
                <a:srgbClr val="000000"/>
              </a:solidFill>
              <a:prstDash val="solid"/>
            </a:ln>
          </c:spPr>
          <c:dLbls>
            <c:dLbl>
              <c:idx val="3"/>
              <c:layout>
                <c:manualLayout>
                  <c:x val="0"/>
                  <c:y val="2.484472049689441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FD-4BA2-B9B8-42B3F13F0B1F}"/>
                </c:ext>
              </c:extLst>
            </c:dLbl>
            <c:spPr>
              <a:noFill/>
              <a:ln w="12657">
                <a:noFill/>
              </a:ln>
            </c:spPr>
            <c:txPr>
              <a:bodyPr/>
              <a:lstStyle/>
              <a:p>
                <a:pPr>
                  <a:defRPr sz="10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МТАПК</c:v>
                </c:pt>
                <c:pt idx="1">
                  <c:v>МиКГ</c:v>
                </c:pt>
                <c:pt idx="2">
                  <c:v>ПРИМА</c:v>
                </c:pt>
                <c:pt idx="3">
                  <c:v>ТССиМ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FD-4BA2-B9B8-42B3F13F0B1F}"/>
            </c:ext>
          </c:extLst>
        </c:ser>
        <c:axId val="182746112"/>
        <c:axId val="194450176"/>
      </c:barChart>
      <c:catAx>
        <c:axId val="182746112"/>
        <c:scaling>
          <c:orientation val="minMax"/>
        </c:scaling>
        <c:axPos val="b"/>
        <c:numFmt formatCode="General" sourceLinked="1"/>
        <c:tickLblPos val="nextTo"/>
        <c:spPr>
          <a:ln w="20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94450176"/>
        <c:crosses val="autoZero"/>
        <c:auto val="1"/>
        <c:lblAlgn val="ctr"/>
        <c:lblOffset val="100"/>
        <c:tickLblSkip val="1"/>
        <c:tickMarkSkip val="1"/>
      </c:catAx>
      <c:valAx>
        <c:axId val="194450176"/>
        <c:scaling>
          <c:orientation val="minMax"/>
          <c:min val="0"/>
        </c:scaling>
        <c:axPos val="l"/>
        <c:majorGridlines>
          <c:spPr>
            <a:ln w="8174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spPr>
          <a:ln w="20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>
                <a:solidFill>
                  <a:srgbClr val="002060"/>
                </a:solidFill>
              </a:defRPr>
            </a:pPr>
            <a:endParaRPr lang="ru-RU"/>
          </a:p>
        </c:txPr>
        <c:crossAx val="182746112"/>
        <c:crosses val="autoZero"/>
        <c:crossBetween val="between"/>
      </c:valAx>
      <c:spPr>
        <a:noFill/>
        <a:ln w="8174">
          <a:solidFill>
            <a:schemeClr val="tx1"/>
          </a:solidFill>
          <a:prstDash val="solid"/>
        </a:ln>
      </c:spPr>
    </c:plotArea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3366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1B1B55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11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54-4E1A-9A3C-8C3BFC304101}"/>
            </c:ext>
          </c:extLst>
        </c:ser>
        <c:axId val="194675072"/>
        <c:axId val="194676608"/>
      </c:barChart>
      <c:catAx>
        <c:axId val="194675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rgbClr val="1B1B55"/>
                </a:solidFill>
              </a:defRPr>
            </a:pPr>
            <a:endParaRPr lang="ru-RU"/>
          </a:p>
        </c:txPr>
        <c:crossAx val="194676608"/>
        <c:crosses val="autoZero"/>
        <c:auto val="1"/>
        <c:lblAlgn val="ctr"/>
        <c:lblOffset val="100"/>
      </c:catAx>
      <c:valAx>
        <c:axId val="1946766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rgbClr val="1B1B55"/>
                </a:solidFill>
              </a:defRPr>
            </a:pPr>
            <a:endParaRPr lang="ru-RU"/>
          </a:p>
        </c:txPr>
        <c:crossAx val="194675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527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336213624386553E-2"/>
          <c:y val="4.9152595622264969E-2"/>
          <c:w val="0.92037470725995318"/>
          <c:h val="0.8440677966101696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CDF1F3"/>
            </a:solidFill>
            <a:ln w="890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8287388031992892E-3"/>
                  <c:y val="0.3716713217780008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7A-4796-B724-B5FCE2A06462}"/>
                </c:ext>
              </c:extLst>
            </c:dLbl>
            <c:dLbl>
              <c:idx val="1"/>
              <c:layout>
                <c:manualLayout>
                  <c:x val="2.9143694015996446E-3"/>
                  <c:y val="0.2311614318375373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7A-4796-B724-B5FCE2A06462}"/>
                </c:ext>
              </c:extLst>
            </c:dLbl>
            <c:dLbl>
              <c:idx val="2"/>
              <c:layout>
                <c:manualLayout>
                  <c:x val="0"/>
                  <c:y val="0.2900849340706361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37A-4796-B724-B5FCE2A06462}"/>
                </c:ext>
              </c:extLst>
            </c:dLbl>
            <c:dLbl>
              <c:idx val="3"/>
              <c:layout>
                <c:manualLayout>
                  <c:x val="0"/>
                  <c:y val="0.17677050669929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7A-4796-B724-B5FCE2A06462}"/>
                </c:ext>
              </c:extLst>
            </c:dLbl>
            <c:dLbl>
              <c:idx val="4"/>
              <c:layout>
                <c:manualLayout>
                  <c:x val="0"/>
                  <c:y val="0.2084985463632688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37A-4796-B724-B5FCE2A06462}"/>
                </c:ext>
              </c:extLst>
            </c:dLbl>
            <c:spPr>
              <a:noFill/>
              <a:ln w="17777">
                <a:noFill/>
              </a:ln>
            </c:spPr>
            <c:txPr>
              <a:bodyPr/>
              <a:lstStyle/>
              <a:p>
                <a:pPr>
                  <a:defRPr sz="122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16</c:v>
                </c:pt>
                <c:pt idx="1">
                  <c:v>22</c:v>
                </c:pt>
                <c:pt idx="2">
                  <c:v>16</c:v>
                </c:pt>
                <c:pt idx="3">
                  <c:v>18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7A-4796-B724-B5FCE2A0646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solidFill>
                <a:prstClr val="black"/>
              </a:solidFill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1">
                  <c:v>2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7A-4796-B724-B5FCE2A06462}"/>
            </c:ext>
          </c:extLst>
        </c:ser>
        <c:dLbls>
          <c:showVal val="1"/>
        </c:dLbls>
        <c:axId val="201423872"/>
        <c:axId val="201425664"/>
      </c:barChart>
      <c:catAx>
        <c:axId val="201423872"/>
        <c:scaling>
          <c:orientation val="minMax"/>
        </c:scaling>
        <c:axPos val="b"/>
        <c:numFmt formatCode="General" sourceLinked="1"/>
        <c:tickLblPos val="nextTo"/>
        <c:spPr>
          <a:ln w="2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1425664"/>
        <c:crosses val="autoZero"/>
        <c:auto val="1"/>
        <c:lblAlgn val="ctr"/>
        <c:lblOffset val="100"/>
        <c:tickLblSkip val="1"/>
        <c:tickMarkSkip val="1"/>
      </c:catAx>
      <c:valAx>
        <c:axId val="201425664"/>
        <c:scaling>
          <c:orientation val="minMax"/>
        </c:scaling>
        <c:axPos val="l"/>
        <c:numFmt formatCode="General" sourceLinked="1"/>
        <c:tickLblPos val="nextTo"/>
        <c:spPr>
          <a:ln w="2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1423872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</c:chart>
  <c:spPr>
    <a:solidFill>
      <a:prstClr val="white"/>
    </a:solidFill>
    <a:ln>
      <a:noFill/>
    </a:ln>
  </c:spPr>
  <c:txPr>
    <a:bodyPr/>
    <a:lstStyle/>
    <a:p>
      <a:pPr>
        <a:defRPr sz="12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1275297337251"/>
          <c:y val="0.11352645244062619"/>
          <c:w val="0.69338277245988444"/>
          <c:h val="0.4650691818081119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7030A0"/>
            </a:solidFill>
            <a:ln w="8653">
              <a:solidFill>
                <a:schemeClr val="tx1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МиКГ</c:v>
                </c:pt>
                <c:pt idx="1">
                  <c:v>МТАПК</c:v>
                </c:pt>
                <c:pt idx="2">
                  <c:v>ПРИМА</c:v>
                </c:pt>
                <c:pt idx="3">
                  <c:v>ТССиМ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5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11-427C-8BBB-33002862C4D8}"/>
            </c:ext>
          </c:extLst>
        </c:ser>
        <c:ser>
          <c:idx val="1"/>
          <c:order val="1"/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МиКГ</c:v>
                </c:pt>
                <c:pt idx="1">
                  <c:v>МТАПК</c:v>
                </c:pt>
                <c:pt idx="2">
                  <c:v>ПРИМА</c:v>
                </c:pt>
                <c:pt idx="3">
                  <c:v>ТССиМ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1">
                  <c:v>1</c:v>
                </c:pt>
                <c:pt idx="2">
                  <c:v>2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11-427C-8BBB-33002862C4D8}"/>
            </c:ext>
          </c:extLst>
        </c:ser>
        <c:axId val="201394816"/>
        <c:axId val="201462144"/>
      </c:barChart>
      <c:catAx>
        <c:axId val="20139481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2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1462144"/>
        <c:crosses val="autoZero"/>
        <c:auto val="1"/>
        <c:lblAlgn val="ctr"/>
        <c:lblOffset val="100"/>
        <c:tickLblSkip val="1"/>
        <c:tickMarkSkip val="1"/>
      </c:catAx>
      <c:valAx>
        <c:axId val="201462144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2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1394816"/>
        <c:crosses val="autoZero"/>
        <c:crossBetween val="between"/>
      </c:valAx>
      <c:spPr>
        <a:solidFill>
          <a:prstClr val="white"/>
        </a:solidFill>
        <a:ln w="2494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4.7927959931027816E-2"/>
          <c:y val="6.6732524640080934E-2"/>
          <c:w val="0.95077433298314995"/>
          <c:h val="0.91309547139777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b="1" dirty="0" err="1"/>
                      <a:t>ТССиМ</a:t>
                    </a:r>
                    <a:r>
                      <a:rPr lang="ru-RU" sz="1600" b="1" dirty="0"/>
                      <a:t>; 91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271-444C-8C6A-065A01D478F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b="1" dirty="0"/>
                      <a:t>МТАПК; 81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271-444C-8C6A-065A01D478F9}"/>
                </c:ext>
              </c:extLst>
            </c:dLbl>
            <c:dLbl>
              <c:idx val="2"/>
              <c:layout>
                <c:manualLayout>
                  <c:x val="3.1941723198963851E-2"/>
                  <c:y val="0.15829910451820448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err="1"/>
                      <a:t>МиКГ</a:t>
                    </a:r>
                    <a:r>
                      <a:rPr lang="ru-RU" sz="1600" b="1" dirty="0"/>
                      <a:t>; 84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271-444C-8C6A-065A01D478F9}"/>
                </c:ext>
              </c:extLst>
            </c:dLbl>
            <c:dLbl>
              <c:idx val="3"/>
              <c:layout>
                <c:manualLayout>
                  <c:x val="-2.9146202824159545E-3"/>
                  <c:y val="-5.925884449919277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ПРИМА;</a:t>
                    </a:r>
                    <a:r>
                      <a:rPr lang="ru-RU" sz="1600" b="1" baseline="0" dirty="0" smtClean="0"/>
                      <a:t> </a:t>
                    </a:r>
                    <a:r>
                      <a:rPr lang="ru-RU" sz="1600" b="1" dirty="0" smtClean="0"/>
                      <a:t>64</a:t>
                    </a:r>
                    <a:endParaRPr lang="ru-RU" sz="1600" b="1" dirty="0"/>
                  </a:p>
                </c:rich>
              </c:tx>
              <c:dLblPos val="outEnd"/>
              <c:showVal val="1"/>
              <c:showCatName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271-444C-8C6A-065A01D478F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ТССиМ</c:v>
                </c:pt>
                <c:pt idx="1">
                  <c:v>МТАПК</c:v>
                </c:pt>
                <c:pt idx="2">
                  <c:v>МиКГ</c:v>
                </c:pt>
                <c:pt idx="3">
                  <c:v>ПРИМА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</c:v>
                </c:pt>
                <c:pt idx="1">
                  <c:v>81</c:v>
                </c:pt>
                <c:pt idx="2">
                  <c:v>84</c:v>
                </c:pt>
                <c:pt idx="3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71-444C-8C6A-065A01D478F9}"/>
            </c:ext>
          </c:extLst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875200167677839"/>
          <c:y val="9.4588563351228019E-2"/>
          <c:w val="0.90515222482433233"/>
          <c:h val="0.76597398271089223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CDF1F3"/>
            </a:solidFill>
            <a:ln w="6701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8.3185444270235268E-4"/>
                  <c:y val="-0.222179277098511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128</a:t>
                    </a:r>
                    <a:endParaRPr lang="en-US" dirty="0"/>
                  </a:p>
                </c:rich>
              </c:tx>
              <c:spPr>
                <a:noFill/>
                <a:ln w="13403">
                  <a:noFill/>
                </a:ln>
              </c:spPr>
              <c:dLblPos val="ctr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30-4EEF-900A-1702709F3EC9}"/>
                </c:ext>
              </c:extLst>
            </c:dLbl>
            <c:dLbl>
              <c:idx val="1"/>
              <c:layout>
                <c:manualLayout>
                  <c:x val="-7.0201844467641383E-3"/>
                  <c:y val="-0.4212308901345118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281</a:t>
                    </a:r>
                    <a:endParaRPr lang="en-US" dirty="0"/>
                  </a:p>
                </c:rich>
              </c:tx>
              <c:spPr>
                <a:noFill/>
                <a:ln w="13403">
                  <a:noFill/>
                </a:ln>
              </c:spPr>
              <c:dLblPos val="ctr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30-4EEF-900A-1702709F3EC9}"/>
                </c:ext>
              </c:extLst>
            </c:dLbl>
            <c:dLbl>
              <c:idx val="2"/>
              <c:layout>
                <c:manualLayout>
                  <c:x val="-2.7239155280645863E-3"/>
                  <c:y val="-0.4345014827691993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309</a:t>
                    </a:r>
                    <a:endParaRPr lang="en-US" dirty="0"/>
                  </a:p>
                </c:rich>
              </c:tx>
              <c:spPr>
                <a:noFill/>
                <a:ln w="13403">
                  <a:noFill/>
                </a:ln>
              </c:spPr>
              <c:dLblPos val="ctr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30-4EEF-900A-1702709F3EC9}"/>
                </c:ext>
              </c:extLst>
            </c:dLbl>
            <c:dLbl>
              <c:idx val="3"/>
              <c:layout>
                <c:manualLayout>
                  <c:x val="8.7683981270027904E-3"/>
                  <c:y val="-0.4350846583440361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296</a:t>
                    </a:r>
                    <a:endParaRPr lang="en-US" dirty="0"/>
                  </a:p>
                </c:rich>
              </c:tx>
              <c:spPr>
                <a:noFill/>
                <a:ln w="13403">
                  <a:noFill/>
                </a:ln>
              </c:spPr>
              <c:dLblPos val="ctr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30-4EEF-900A-1702709F3EC9}"/>
                </c:ext>
              </c:extLst>
            </c:dLbl>
            <c:dLbl>
              <c:idx val="4"/>
              <c:layout>
                <c:manualLayout>
                  <c:x val="4.7067201938929592E-3"/>
                  <c:y val="-0.4796754398488558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142</a:t>
                    </a:r>
                    <a:endParaRPr lang="en-US" dirty="0"/>
                  </a:p>
                </c:rich>
              </c:tx>
              <c:spPr>
                <a:noFill/>
                <a:ln w="13403">
                  <a:noFill/>
                </a:ln>
              </c:spPr>
              <c:dLblPos val="ct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30-4EEF-900A-1702709F3EC9}"/>
                </c:ext>
              </c:extLst>
            </c:dLbl>
            <c:spPr>
              <a:noFill/>
              <a:ln w="13403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98</c:v>
                </c:pt>
                <c:pt idx="1">
                  <c:v>237</c:v>
                </c:pt>
                <c:pt idx="2">
                  <c:v>268</c:v>
                </c:pt>
                <c:pt idx="3">
                  <c:v>259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530-4EEF-900A-1702709F3EC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BCE292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2.6744159806783951E-17"/>
                  <c:y val="8.1674336765803456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530-4EEF-900A-1702709F3EC9}"/>
                </c:ext>
              </c:extLst>
            </c:dLbl>
            <c:dLbl>
              <c:idx val="1"/>
              <c:layout>
                <c:manualLayout>
                  <c:x val="8.7527352297597106E-3"/>
                  <c:y val="4.083716838290030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530-4EEF-900A-1702709F3EC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</c:v>
                </c:pt>
                <c:pt idx="1">
                  <c:v>44</c:v>
                </c:pt>
                <c:pt idx="2">
                  <c:v>41</c:v>
                </c:pt>
                <c:pt idx="3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530-4EEF-900A-1702709F3EC9}"/>
            </c:ext>
          </c:extLst>
        </c:ser>
        <c:dLbls>
          <c:showVal val="1"/>
        </c:dLbls>
        <c:overlap val="100"/>
        <c:axId val="204578816"/>
        <c:axId val="204580352"/>
      </c:barChart>
      <c:catAx>
        <c:axId val="204578816"/>
        <c:scaling>
          <c:orientation val="minMax"/>
        </c:scaling>
        <c:axPos val="b"/>
        <c:numFmt formatCode="General" sourceLinked="1"/>
        <c:tickLblPos val="nextTo"/>
        <c:spPr>
          <a:ln w="16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04580352"/>
        <c:crosses val="autoZero"/>
        <c:auto val="1"/>
        <c:lblAlgn val="ctr"/>
        <c:lblOffset val="100"/>
        <c:tickLblSkip val="1"/>
        <c:tickMarkSkip val="1"/>
      </c:catAx>
      <c:valAx>
        <c:axId val="204580352"/>
        <c:scaling>
          <c:orientation val="minMax"/>
        </c:scaling>
        <c:axPos val="l"/>
        <c:numFmt formatCode="General" sourceLinked="1"/>
        <c:tickLblPos val="nextTo"/>
        <c:spPr>
          <a:ln w="16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04578816"/>
        <c:crosses val="autoZero"/>
        <c:crossBetween val="between"/>
      </c:valAx>
      <c:spPr>
        <a:solidFill>
          <a:prstClr val="white"/>
        </a:solidFill>
        <a:ln w="2538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A883591E-4213-4E04-B453-928DC4DFC24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F199C06E-C2CB-4024-8C1D-E97E3BCCE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5" cy="495446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7" y="0"/>
            <a:ext cx="2919565" cy="495446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763299-6ED3-404A-8FA9-C1CFEF1AF78B}" type="datetimeFigureOut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9" tIns="45375" rIns="90749" bIns="4537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3" y="4747761"/>
            <a:ext cx="5389240" cy="3884673"/>
          </a:xfrm>
          <a:prstGeom prst="rect">
            <a:avLst/>
          </a:prstGeom>
        </p:spPr>
        <p:txBody>
          <a:bodyPr vert="horz" lIns="90749" tIns="45375" rIns="90749" bIns="4537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0869"/>
            <a:ext cx="2919565" cy="495446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7" y="9370869"/>
            <a:ext cx="2919565" cy="495446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0A347F-B9DD-49D8-9852-DDC03C52D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8831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E49E65-456F-4118-A934-C9EDA339D99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ECDA7-065A-4213-A755-F24254E525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D5BBFCF-7F9A-4E11-9D4C-FDB54DA87B61}" type="datetime1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46E8B7B-D031-4098-83E0-6A7DD156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A9EA310-508E-4FA5-9813-CA3F8E21AEC2}" type="datetime1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CDA7E04-C562-4268-A2F7-AB8F7A2EE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6221DD8-9969-4DA5-9671-07408ECD8FC4}" type="datetime1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2EC23DD-55CD-4865-A1A2-7A82E6E7C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4E55335-E1A0-4FC0-B1D0-42369AC625A5}" type="datetime1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99FD5D9-CDF1-4669-BF2D-B448E7396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A77728F-0085-4389-B134-94AA34FF7545}" type="datetime1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F854CFC-BF54-4F12-B90C-A507C2430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06F371-BF4B-4CC7-8207-21B5531DE025}" type="datetime1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B354DE9-3172-483C-A0C3-EB67923AA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D6B446F-77E9-4ABB-9FCD-C14124B2089A}" type="datetime1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A575716-774D-4F38-8775-60C770F8B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D5AA212-7AD4-4E5E-94A6-E28E051A4C15}" type="datetime1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3E53C89-C8C1-4BF6-8750-4B3714BEA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064F876-8B0D-4E92-B61A-27E17BF4792C}" type="datetime1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F6AF5DB-95F9-4AF4-8329-203E87A5C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32E6FB8-AF25-49CE-A0B9-D2A649114CCA}" type="datetime1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C453F7B-676B-42B9-BA26-D73BD7C28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6FAC388-E121-4B13-A3E2-B68E3FF5349C}" type="datetime1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5A28EE6-9051-48F7-ADC2-BBAED3E77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95499BA-E775-465F-9FF6-AE1A4960E77C}" type="datetime1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9091984-B344-4566-B519-4C11F8E76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B03925-F8B2-4C90-AC4E-DE9D05032658}" type="datetime1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F80BBBB-D7EA-44A1-9190-B6C1CAD9C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</p:sldLayoutIdLst>
  <p:transition advClick="0" advTm="6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chart" Target="../charts/chart8.xml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11" Type="http://schemas.openxmlformats.org/officeDocument/2006/relationships/image" Target="../media/image44.jpeg"/><Relationship Id="rId5" Type="http://schemas.openxmlformats.org/officeDocument/2006/relationships/image" Target="../media/image3.wmf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4" Type="http://schemas.openxmlformats.org/officeDocument/2006/relationships/image" Target="../media/image2.pn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2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3.wmf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3" Type="http://schemas.openxmlformats.org/officeDocument/2006/relationships/image" Target="../media/image2.png"/><Relationship Id="rId7" Type="http://schemas.openxmlformats.org/officeDocument/2006/relationships/hyperlink" Target="http://stgau.ru/bitrix/script%20foto/News%20foto/23.03.2016/2/01.jpg" TargetMode="External"/><Relationship Id="rId12" Type="http://schemas.openxmlformats.org/officeDocument/2006/relationships/image" Target="../media/image7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6.jpeg"/><Relationship Id="rId5" Type="http://schemas.openxmlformats.org/officeDocument/2006/relationships/image" Target="../media/image71.jpeg"/><Relationship Id="rId10" Type="http://schemas.openxmlformats.org/officeDocument/2006/relationships/image" Target="../media/image75.jpeg"/><Relationship Id="rId4" Type="http://schemas.openxmlformats.org/officeDocument/2006/relationships/image" Target="../media/image3.wmf"/><Relationship Id="rId9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7.jpeg"/><Relationship Id="rId3" Type="http://schemas.openxmlformats.org/officeDocument/2006/relationships/image" Target="../media/image2.png"/><Relationship Id="rId7" Type="http://schemas.openxmlformats.org/officeDocument/2006/relationships/image" Target="../media/image81.jpeg"/><Relationship Id="rId12" Type="http://schemas.openxmlformats.org/officeDocument/2006/relationships/image" Target="../media/image8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3.wmf"/><Relationship Id="rId9" Type="http://schemas.openxmlformats.org/officeDocument/2006/relationships/image" Target="../media/image83.jpeg"/><Relationship Id="rId14" Type="http://schemas.openxmlformats.org/officeDocument/2006/relationships/image" Target="../media/image8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wmf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11" Type="http://schemas.openxmlformats.org/officeDocument/2006/relationships/image" Target="../media/image15.jpeg"/><Relationship Id="rId5" Type="http://schemas.openxmlformats.org/officeDocument/2006/relationships/chart" Target="../charts/chart4.xml"/><Relationship Id="rId10" Type="http://schemas.openxmlformats.org/officeDocument/2006/relationships/image" Target="../media/image14.jpeg"/><Relationship Id="rId4" Type="http://schemas.openxmlformats.org/officeDocument/2006/relationships/image" Target="../media/image3.wmf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3.wmf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3.wmf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11" Type="http://schemas.openxmlformats.org/officeDocument/2006/relationships/image" Target="../media/image39.jpeg"/><Relationship Id="rId5" Type="http://schemas.openxmlformats.org/officeDocument/2006/relationships/image" Target="../media/image35.jpeg"/><Relationship Id="rId10" Type="http://schemas.openxmlformats.org/officeDocument/2006/relationships/image" Target="../media/image38.png"/><Relationship Id="rId4" Type="http://schemas.openxmlformats.org/officeDocument/2006/relationships/image" Target="../media/image3.wmf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2532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7224" y="4643446"/>
            <a:ext cx="3614738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40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Заместитель декана по научной работе,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b="1" i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к.т.н</a:t>
            </a:r>
            <a:r>
              <a:rPr lang="ru-RU" b="1" i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Павлюк Р</a:t>
            </a:r>
            <a:r>
              <a:rPr lang="ru-RU" b="1" i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В</a:t>
            </a:r>
            <a:r>
              <a:rPr lang="ru-RU" b="1" i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8" name="Picture 7" descr="Безимени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" y="1238250"/>
            <a:ext cx="2592388" cy="2454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28926" y="1142984"/>
            <a:ext cx="5695950" cy="253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ОБ ИТОГАХ НАУЧНО-ИССЛЕДОВАТЕЛЬСКОЙ РАБОТЫ ФАКУЛЬТЕТА МЕХАНИЗАЦИИ С.Х. </a:t>
            </a:r>
          </a:p>
          <a:p>
            <a:pPr>
              <a:lnSpc>
                <a:spcPct val="150000"/>
              </a:lnSpc>
              <a:defRPr/>
            </a:pP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ЗА 2017 ГОД И ПЕРСПЕКТИВАХ РАЗВИТИЯ ИННОВАЦИОННОЙ ДЕЯТЕЛЬНОСТИ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2018 ГОДУ</a:t>
            </a:r>
          </a:p>
          <a:p>
            <a:pPr>
              <a:lnSpc>
                <a:spcPct val="150000"/>
              </a:lnSpc>
              <a:defRPr/>
            </a:pPr>
            <a:endParaRPr lang="ru-RU" b="1" i="1" baseline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00100" y="2970211"/>
            <a:ext cx="941388" cy="173037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200" b="1" baseline="0" dirty="0" smtClean="0"/>
              <a:t>       1950</a:t>
            </a:r>
            <a:endParaRPr lang="ru-RU" sz="1200" dirty="0"/>
          </a:p>
        </p:txBody>
      </p:sp>
      <p:pic>
        <p:nvPicPr>
          <p:cNvPr id="11" name="Picture 11" descr="G:\Труды Павлюк Р.В\методичка ППТС\акрос 5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643314"/>
            <a:ext cx="4101517" cy="282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Диаграмма 39"/>
          <p:cNvGraphicFramePr/>
          <p:nvPr/>
        </p:nvGraphicFramePr>
        <p:xfrm>
          <a:off x="4786314" y="1357298"/>
          <a:ext cx="43576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4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DD57D33-56A5-4D7D-B39E-67D708D0E821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4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85886" y="928670"/>
            <a:ext cx="7358114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20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Публикационная активность сотрудников факультета</a:t>
            </a: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1383667" y="4646792"/>
            <a:ext cx="23451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120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Количество статей</a:t>
            </a: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4714876" y="378619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kern="1200" baseline="-25000" dirty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Количество статей в разрезе</a:t>
            </a:r>
            <a:r>
              <a:rPr lang="ru-RU" sz="2000" b="1" i="1" kern="1200" dirty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000" b="1" i="1" kern="1200" baseline="-25000" dirty="0" smtClean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кафедр </a:t>
            </a:r>
            <a:endParaRPr lang="ru-RU" sz="2000" b="1" i="1" kern="1200" baseline="-25000" dirty="0">
              <a:solidFill>
                <a:srgbClr val="23236B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14282" y="1285860"/>
          <a:ext cx="4500594" cy="310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8" name="Picture 9" descr="I:\Рейтинг\ОТЧЕТ НИР ФМСХ 2015\фото\монг пьян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0558" y="5136649"/>
            <a:ext cx="1131903" cy="1721351"/>
          </a:xfrm>
          <a:prstGeom prst="rect">
            <a:avLst/>
          </a:prstGeom>
          <a:noFill/>
        </p:spPr>
      </p:pic>
      <p:pic>
        <p:nvPicPr>
          <p:cNvPr id="29" name="Picture 11" descr="I:\Рейтинг\ОТЧЕТ НИР ФМСХ 2015\фото\моногр руд 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39778" y="5145111"/>
            <a:ext cx="1035841" cy="1712889"/>
          </a:xfrm>
          <a:prstGeom prst="rect">
            <a:avLst/>
          </a:prstGeom>
          <a:noFill/>
        </p:spPr>
      </p:pic>
      <p:pic>
        <p:nvPicPr>
          <p:cNvPr id="31" name="Picture 2" descr="I:\Рейтинг\ОТЧЕТ НИР ФМСХ 2015\фото\моя моног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4825" y="5145111"/>
            <a:ext cx="1241442" cy="1712890"/>
          </a:xfrm>
          <a:prstGeom prst="rect">
            <a:avLst/>
          </a:prstGeom>
          <a:noFill/>
        </p:spPr>
      </p:pic>
      <p:pic>
        <p:nvPicPr>
          <p:cNvPr id="32" name="Picture 3" descr="I:\Рейтинг\ОТЧЕТ НИР ФМСХ 2015\фото\моногрф руденко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2142" y="5145111"/>
            <a:ext cx="1204732" cy="1712889"/>
          </a:xfrm>
          <a:prstGeom prst="rect">
            <a:avLst/>
          </a:prstGeom>
          <a:noFill/>
        </p:spPr>
      </p:pic>
      <p:pic>
        <p:nvPicPr>
          <p:cNvPr id="33" name="Picture 2" descr="C:\Users\АнтиРомчик\Desktop\к отчету 81 конф\0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157338"/>
            <a:ext cx="1176291" cy="1700662"/>
          </a:xfrm>
          <a:prstGeom prst="rect">
            <a:avLst/>
          </a:prstGeom>
          <a:noFill/>
        </p:spPr>
      </p:pic>
      <p:pic>
        <p:nvPicPr>
          <p:cNvPr id="34" name="Picture 3" descr="C:\Users\АнтиРомчик\Desktop\к отчету 81 конф\спирали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26267" y="5176881"/>
            <a:ext cx="1120746" cy="1681119"/>
          </a:xfrm>
          <a:prstGeom prst="rect">
            <a:avLst/>
          </a:prstGeom>
          <a:noFill/>
        </p:spPr>
      </p:pic>
      <p:pic>
        <p:nvPicPr>
          <p:cNvPr id="35" name="Picture 2" descr="\\192.168.1.102\деканаты\Механизации сельского хозяйства\Кафедра ТССиМ\ПАВЛЮК Р.В\монография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89435" y="5145110"/>
            <a:ext cx="1155923" cy="1712889"/>
          </a:xfrm>
          <a:prstGeom prst="rect">
            <a:avLst/>
          </a:prstGeom>
          <a:noFill/>
        </p:spPr>
      </p:pic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1142976" y="4286256"/>
            <a:ext cx="36513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700" i="1" kern="1200" baseline="-25000" dirty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 -</a:t>
            </a:r>
            <a:r>
              <a:rPr lang="ru-RU" sz="2700" b="1" i="1" kern="1200" baseline="-25000" dirty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  статьи из перечня ВАК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1200" baseline="-25000" dirty="0">
                <a:solidFill>
                  <a:srgbClr val="262673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39" name="Прямоугольник 14"/>
          <p:cNvSpPr>
            <a:spLocks noChangeArrowheads="1"/>
          </p:cNvSpPr>
          <p:nvPr/>
        </p:nvSpPr>
        <p:spPr bwMode="auto">
          <a:xfrm>
            <a:off x="960411" y="4432308"/>
            <a:ext cx="255587" cy="219075"/>
          </a:xfrm>
          <a:prstGeom prst="rect">
            <a:avLst/>
          </a:prstGeom>
          <a:solidFill>
            <a:srgbClr val="BCE292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0" name="Picture 2" descr="F:\жесткий диск работа\НАУКА ФАКУЛЬТЕТА\презентации\2017 гранты и публикац учен совет\фото\IMG_2543-24-11-17-09-20.jpeg"/>
          <p:cNvPicPr>
            <a:picLocks noChangeAspect="1" noChangeArrowheads="1"/>
          </p:cNvPicPr>
          <p:nvPr/>
        </p:nvPicPr>
        <p:blipFill>
          <a:blip r:embed="rId14" cstate="print"/>
          <a:srcRect l="8334" t="10938" r="6249" b="3124"/>
          <a:stretch>
            <a:fillRect/>
          </a:stretch>
        </p:blipFill>
        <p:spPr bwMode="auto">
          <a:xfrm>
            <a:off x="6643702" y="5133033"/>
            <a:ext cx="1285884" cy="1724967"/>
          </a:xfrm>
          <a:prstGeom prst="rect">
            <a:avLst/>
          </a:prstGeom>
          <a:noFill/>
        </p:spPr>
      </p:pic>
      <p:pic>
        <p:nvPicPr>
          <p:cNvPr id="2051" name="Picture 3" descr="F:\жесткий диск работа\НАУКА ФАКУЛЬТЕТА\презентации\2017 гранты и публикац учен совет\фото\IMG_2539-24-11-17-09-20.jpeg"/>
          <p:cNvPicPr>
            <a:picLocks noChangeAspect="1" noChangeArrowheads="1"/>
          </p:cNvPicPr>
          <p:nvPr/>
        </p:nvPicPr>
        <p:blipFill>
          <a:blip r:embed="rId15" cstate="print"/>
          <a:srcRect l="12500" t="4688" r="6249" b="7812"/>
          <a:stretch>
            <a:fillRect/>
          </a:stretch>
        </p:blipFill>
        <p:spPr bwMode="auto">
          <a:xfrm>
            <a:off x="7715272" y="5114190"/>
            <a:ext cx="1214446" cy="17438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DD57D33-56A5-4D7D-B39E-67D708D0E821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85886" y="857232"/>
            <a:ext cx="7358114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20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Научные публикации сотрудников факультета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/>
        </p:nvGraphicFramePr>
        <p:xfrm>
          <a:off x="0" y="1428736"/>
          <a:ext cx="9144000" cy="500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7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66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72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97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97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30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97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614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Наименование кафедры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Статьи, из перечня ВАК,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Монографии, шт.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/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331"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378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Механика и компьютерная графика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2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2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2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378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Процессы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и машины в агробизнесе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5217" marR="552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5217" marR="552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5217" marR="552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2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2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2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757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Машины и технологии АПК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5217" marR="552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5217" marR="552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5217" marR="552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2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2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2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42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Технический сервис, стандартизация и метрология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US" sz="24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US" sz="24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24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12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DD57D33-56A5-4D7D-B39E-67D708D0E821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85886" y="857232"/>
            <a:ext cx="7358114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20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Российский индекс научного цитирования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Объект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34" cy="359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72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150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571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Наименование кафедры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Авторы, 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Публикации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Цитируемость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</a:t>
                      </a: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НПР </a:t>
                      </a: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en-US" sz="1400" b="1" i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en-US" sz="1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индексе ВУЗа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индекс </a:t>
                      </a:r>
                      <a:r>
                        <a:rPr lang="ru-RU" sz="13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Хирша</a:t>
                      </a: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3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23.01.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  <a:p>
                      <a:pPr marL="0" indent="0" algn="ctr"/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28.02.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23.01.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28.02.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26.01.2015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22.01.2016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23.01.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26.01.2018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172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Механика и компьютерная графика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5217" marR="552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4287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7063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7,09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172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Процессы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и машины в агробизнесе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5217" marR="552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842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919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6317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8560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3,43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8,77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14,58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16,75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1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Машины и технологии АПК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5217" marR="552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10788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13635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4,88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10,64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20,62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21,62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172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Технический сервис, стандартизация и метрология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5217" marR="552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1085</a:t>
                      </a:r>
                      <a:endParaRPr lang="en-US" sz="16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1350</a:t>
                      </a:r>
                      <a:endParaRPr lang="en-US" sz="16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16085</a:t>
                      </a:r>
                      <a:endParaRPr lang="en-US" sz="16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26920</a:t>
                      </a:r>
                      <a:endParaRPr lang="en-US" sz="18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8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5,69</a:t>
                      </a:r>
                      <a:endParaRPr lang="en-US" sz="18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13,67</a:t>
                      </a:r>
                      <a:endParaRPr lang="en-US" sz="18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22,5</a:t>
                      </a:r>
                      <a:endParaRPr lang="en-US" sz="18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24,9</a:t>
                      </a:r>
                      <a:endParaRPr lang="en-US" sz="18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3265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37477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5008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4,41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10,04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18,35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20,79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5433467"/>
            <a:ext cx="1128996" cy="142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3143240" y="4929198"/>
            <a:ext cx="3176631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800" baseline="-250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Рост Индекса </a:t>
            </a:r>
            <a:r>
              <a:rPr lang="ru-RU" sz="2000" b="1" kern="800" baseline="-25000" dirty="0" err="1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Хирша</a:t>
            </a:r>
            <a:r>
              <a:rPr lang="ru-RU" sz="2000" b="1" kern="800" baseline="-250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ФМСХ</a:t>
            </a:r>
          </a:p>
        </p:txBody>
      </p:sp>
      <p:pic>
        <p:nvPicPr>
          <p:cNvPr id="39" name="Picture 2" descr="I:\Рейтинг\ОТЧЕТ НИР ФМСХ 2015\фото\сборн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5437215"/>
            <a:ext cx="1022364" cy="1420785"/>
          </a:xfrm>
          <a:prstGeom prst="rect">
            <a:avLst/>
          </a:prstGeom>
          <a:noFill/>
        </p:spPr>
      </p:pic>
      <p:pic>
        <p:nvPicPr>
          <p:cNvPr id="40" name="Picture 2" descr="C:\Users\АнтиРомчик\Desktop\к отчету 81 конф\сборни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380087"/>
            <a:ext cx="1029613" cy="1477913"/>
          </a:xfrm>
          <a:prstGeom prst="rect">
            <a:avLst/>
          </a:prstGeom>
          <a:noFill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5377805"/>
            <a:ext cx="1078149" cy="148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http://selmech.msk.ru/61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5422746"/>
            <a:ext cx="1143008" cy="1435254"/>
          </a:xfrm>
          <a:prstGeom prst="rect">
            <a:avLst/>
          </a:prstGeom>
          <a:noFill/>
        </p:spPr>
      </p:pic>
      <p:pic>
        <p:nvPicPr>
          <p:cNvPr id="18434" name="Picture 2" descr="http://www.stgau.ru/upload/iblock/cf9/cf90a9e91995f77f4d4a47d57661abb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3174" y="5381648"/>
            <a:ext cx="1198798" cy="1476352"/>
          </a:xfrm>
          <a:prstGeom prst="rect">
            <a:avLst/>
          </a:prstGeom>
          <a:noFill/>
        </p:spPr>
      </p:pic>
      <p:sp>
        <p:nvSpPr>
          <p:cNvPr id="23" name="Стрелка вправо 22"/>
          <p:cNvSpPr/>
          <p:nvPr/>
        </p:nvSpPr>
        <p:spPr bwMode="auto">
          <a:xfrm rot="7930650">
            <a:off x="3233893" y="5245882"/>
            <a:ext cx="372496" cy="21701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Стрелка вправо 43"/>
          <p:cNvSpPr/>
          <p:nvPr/>
        </p:nvSpPr>
        <p:spPr bwMode="auto">
          <a:xfrm rot="3947925">
            <a:off x="4489635" y="5320802"/>
            <a:ext cx="372496" cy="21701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8436" name="Picture 4" descr="nauchobozr_3-20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00694" y="5357826"/>
            <a:ext cx="981595" cy="1500174"/>
          </a:xfrm>
          <a:prstGeom prst="rect">
            <a:avLst/>
          </a:prstGeom>
          <a:noFill/>
        </p:spPr>
      </p:pic>
      <p:sp>
        <p:nvSpPr>
          <p:cNvPr id="41" name="Стрелка вправо 40"/>
          <p:cNvSpPr/>
          <p:nvPr/>
        </p:nvSpPr>
        <p:spPr bwMode="auto">
          <a:xfrm rot="10291991">
            <a:off x="939075" y="5162293"/>
            <a:ext cx="1242779" cy="233443"/>
          </a:xfrm>
          <a:prstGeom prst="rightArrow">
            <a:avLst>
              <a:gd name="adj1" fmla="val 44908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Стрелка вправо 24"/>
          <p:cNvSpPr/>
          <p:nvPr/>
        </p:nvSpPr>
        <p:spPr bwMode="auto">
          <a:xfrm rot="3947925">
            <a:off x="5561205" y="5320804"/>
            <a:ext cx="372496" cy="21701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 rot="794526">
            <a:off x="6088696" y="5260350"/>
            <a:ext cx="1051005" cy="266055"/>
          </a:xfrm>
          <a:prstGeom prst="rightArrow">
            <a:avLst>
              <a:gd name="adj1" fmla="val 39423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Стрелка вправо 26"/>
          <p:cNvSpPr/>
          <p:nvPr/>
        </p:nvSpPr>
        <p:spPr bwMode="auto">
          <a:xfrm rot="794526">
            <a:off x="6944836" y="5127107"/>
            <a:ext cx="1135113" cy="266055"/>
          </a:xfrm>
          <a:prstGeom prst="rightArrow">
            <a:avLst>
              <a:gd name="adj1" fmla="val 39423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" name="Стрелка вправо 42"/>
          <p:cNvSpPr/>
          <p:nvPr/>
        </p:nvSpPr>
        <p:spPr bwMode="auto">
          <a:xfrm rot="9441029">
            <a:off x="2165316" y="5197280"/>
            <a:ext cx="701506" cy="255833"/>
          </a:xfrm>
          <a:prstGeom prst="rightArrow">
            <a:avLst>
              <a:gd name="adj1" fmla="val 44908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АнтиРомчик\Desktop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929198"/>
            <a:ext cx="928694" cy="1359065"/>
          </a:xfrm>
          <a:prstGeom prst="rect">
            <a:avLst/>
          </a:prstGeom>
          <a:noFill/>
        </p:spPr>
      </p:pic>
      <p:pic>
        <p:nvPicPr>
          <p:cNvPr id="14338" name="Picture 2" descr="http://www.stgau.ru/bitrix/script%20foto/News%20foto/10.04.2017/10/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1792" y="5000636"/>
            <a:ext cx="953216" cy="1150713"/>
          </a:xfrm>
          <a:prstGeom prst="rect">
            <a:avLst/>
          </a:prstGeom>
          <a:noFill/>
        </p:spPr>
      </p:pic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5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5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G:\сборник сентябрь 20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8511" y="4929198"/>
            <a:ext cx="982464" cy="1428760"/>
          </a:xfrm>
          <a:prstGeom prst="rect">
            <a:avLst/>
          </a:prstGeom>
          <a:noFill/>
        </p:spPr>
      </p:pic>
      <p:graphicFrame>
        <p:nvGraphicFramePr>
          <p:cNvPr id="2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134835"/>
              </p:ext>
            </p:extLst>
          </p:nvPr>
        </p:nvGraphicFramePr>
        <p:xfrm>
          <a:off x="0" y="1214097"/>
          <a:ext cx="9143999" cy="3553968"/>
        </p:xfrm>
        <a:graphic>
          <a:graphicData uri="http://schemas.openxmlformats.org/drawingml/2006/table">
            <a:tbl>
              <a:tblPr firstRow="1" bandRow="1"/>
              <a:tblGrid>
                <a:gridCol w="19287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30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71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31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27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2516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2516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00211">
                <a:tc row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Наименование кафедры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spc="-6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Авторы, </a:t>
                      </a:r>
                      <a:r>
                        <a:rPr lang="ru-RU" sz="1200" b="1" kern="1200" spc="-6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чел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endParaRPr lang="ru-RU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Публикации</a:t>
                      </a: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Самоцитирование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endParaRPr lang="ru-RU" sz="13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Web of science</a:t>
                      </a:r>
                      <a:endParaRPr lang="ru-RU" sz="13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982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Механика и компьютерная графика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5217" marR="55217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77,8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44,7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22,3</a:t>
                      </a:r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967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Процессы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и машины в агробизнесе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5217" marR="55217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61,1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43,5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22,2</a:t>
                      </a:r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967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Машины и технологии АПК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5217" marR="55217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60,8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40,5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19,9</a:t>
                      </a:r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982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Технический сервис, стандартизация и метрология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5217" marR="55217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en-US" sz="1800" b="0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8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US" sz="18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95,1</a:t>
                      </a:r>
                      <a:endParaRPr lang="en-US" sz="1800" b="0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37,3</a:t>
                      </a:r>
                      <a:endParaRPr lang="en-US" sz="1800" b="0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19,2</a:t>
                      </a:r>
                      <a:endParaRPr lang="en-US" sz="18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071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5217" marR="55217" marT="0" marB="0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7" marR="9527" marT="9525" marB="0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84,8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45,6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" name="Прямоугольник 7"/>
          <p:cNvSpPr>
            <a:spLocks noChangeArrowheads="1"/>
          </p:cNvSpPr>
          <p:nvPr/>
        </p:nvSpPr>
        <p:spPr bwMode="auto">
          <a:xfrm>
            <a:off x="0" y="4572008"/>
            <a:ext cx="557213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kern="1200" baseline="-25000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            </a:t>
            </a:r>
            <a:endParaRPr lang="ru-RU" b="1" i="1" kern="1200" baseline="-25000" dirty="0" smtClean="0">
              <a:solidFill>
                <a:srgbClr val="C00000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b="1" i="1" kern="1200" baseline="-25000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        </a:t>
            </a:r>
            <a:r>
              <a:rPr lang="en-US" b="1" i="1" kern="1200" baseline="-25000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Scopus</a:t>
            </a:r>
            <a:r>
              <a:rPr lang="ru-RU" b="1" i="1" kern="1200" baseline="-25000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b="1" i="1" baseline="-25000" dirty="0" smtClean="0">
                <a:solidFill>
                  <a:srgbClr val="C00000"/>
                </a:solidFill>
              </a:rPr>
              <a:t>Web of Science </a:t>
            </a:r>
            <a:r>
              <a:rPr lang="ru-RU" b="1" i="1" kern="1200" baseline="-25000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:</a:t>
            </a:r>
            <a:endParaRPr lang="ru-RU" b="1" i="1" kern="1200" baseline="-25000" dirty="0">
              <a:solidFill>
                <a:srgbClr val="002060"/>
              </a:solidFill>
              <a:latin typeface="Calibri" pitchFamily="34" charset="0"/>
              <a:ea typeface="+mn-ea"/>
              <a:cs typeface="+mn-cs"/>
            </a:endParaRPr>
          </a:p>
          <a:p>
            <a:pPr algn="just"/>
            <a:r>
              <a:rPr lang="ru-RU" b="1" i="1" kern="1200" baseline="-25000" dirty="0">
                <a:solidFill>
                  <a:srgbClr val="262673"/>
                </a:solidFill>
                <a:latin typeface="Arial" charset="0"/>
                <a:ea typeface="+mn-ea"/>
                <a:cs typeface="+mn-cs"/>
              </a:rPr>
              <a:t>Лебедев А.Т., Капов С.Н., Капустин И.В</a:t>
            </a:r>
            <a:r>
              <a:rPr lang="ru-RU" b="1" i="1" kern="1200" baseline="-25000" dirty="0" smtClean="0">
                <a:solidFill>
                  <a:srgbClr val="262673"/>
                </a:solidFill>
                <a:latin typeface="Arial" charset="0"/>
                <a:ea typeface="+mn-ea"/>
                <a:cs typeface="+mn-cs"/>
              </a:rPr>
              <a:t>., </a:t>
            </a:r>
            <a:r>
              <a:rPr lang="ru-RU" b="1" i="1" baseline="-25000" dirty="0" err="1" smtClean="0">
                <a:solidFill>
                  <a:srgbClr val="262673"/>
                </a:solidFill>
                <a:cs typeface="+mn-cs"/>
              </a:rPr>
              <a:t>Малиев</a:t>
            </a:r>
            <a:r>
              <a:rPr lang="ru-RU" b="1" i="1" baseline="-25000" dirty="0" smtClean="0">
                <a:solidFill>
                  <a:srgbClr val="262673"/>
                </a:solidFill>
                <a:cs typeface="+mn-cs"/>
              </a:rPr>
              <a:t> В.Х., </a:t>
            </a:r>
            <a:endParaRPr lang="ru-RU" b="1" i="1" kern="1200" baseline="-25000" dirty="0" smtClean="0">
              <a:solidFill>
                <a:srgbClr val="262673"/>
              </a:solidFill>
              <a:latin typeface="Arial" charset="0"/>
              <a:ea typeface="+mn-ea"/>
              <a:cs typeface="+mn-cs"/>
            </a:endParaRPr>
          </a:p>
          <a:p>
            <a:pPr algn="just"/>
            <a:r>
              <a:rPr lang="ru-RU" b="1" i="1" kern="1200" baseline="-25000" dirty="0" smtClean="0">
                <a:solidFill>
                  <a:srgbClr val="262673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b="1" i="1" kern="1200" baseline="-25000" dirty="0">
                <a:solidFill>
                  <a:srgbClr val="262673"/>
                </a:solidFill>
                <a:latin typeface="Arial" charset="0"/>
                <a:ea typeface="+mn-ea"/>
                <a:cs typeface="+mn-cs"/>
              </a:rPr>
              <a:t>Лебедев П.А., Павлюк Р.В., Швецов И.И</a:t>
            </a:r>
            <a:r>
              <a:rPr lang="ru-RU" b="1" i="1" baseline="-25000" dirty="0" smtClean="0">
                <a:solidFill>
                  <a:srgbClr val="262673"/>
                </a:solidFill>
                <a:cs typeface="+mn-cs"/>
              </a:rPr>
              <a:t>., </a:t>
            </a:r>
            <a:r>
              <a:rPr lang="ru-RU" b="1" i="1" baseline="-25000" dirty="0" err="1" smtClean="0">
                <a:solidFill>
                  <a:srgbClr val="262673"/>
                </a:solidFill>
                <a:cs typeface="+mn-cs"/>
              </a:rPr>
              <a:t>Грицай</a:t>
            </a:r>
            <a:r>
              <a:rPr lang="ru-RU" b="1" i="1" baseline="-25000" dirty="0" smtClean="0">
                <a:solidFill>
                  <a:srgbClr val="262673"/>
                </a:solidFill>
                <a:cs typeface="+mn-cs"/>
              </a:rPr>
              <a:t> Д.И.,</a:t>
            </a:r>
            <a:endParaRPr lang="ru-RU" b="1" i="1" baseline="-25000" dirty="0">
              <a:solidFill>
                <a:srgbClr val="262673"/>
              </a:solidFill>
              <a:cs typeface="+mn-cs"/>
            </a:endParaRPr>
          </a:p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baseline="-25000" dirty="0">
                <a:solidFill>
                  <a:srgbClr val="262673"/>
                </a:solidFill>
                <a:cs typeface="+mn-cs"/>
              </a:rPr>
              <a:t>Герасимов Е.В., </a:t>
            </a:r>
            <a:r>
              <a:rPr lang="ru-RU" b="1" i="1" baseline="-25000" dirty="0" err="1">
                <a:solidFill>
                  <a:srgbClr val="262673"/>
                </a:solidFill>
                <a:cs typeface="+mn-cs"/>
              </a:rPr>
              <a:t>Шматко</a:t>
            </a:r>
            <a:r>
              <a:rPr lang="ru-RU" b="1" i="1" baseline="-25000" dirty="0">
                <a:solidFill>
                  <a:srgbClr val="262673"/>
                </a:solidFill>
                <a:cs typeface="+mn-cs"/>
              </a:rPr>
              <a:t> Г.Г., Данилов М.В.; </a:t>
            </a:r>
            <a:r>
              <a:rPr lang="ru-RU" b="1" i="1" baseline="-25000" dirty="0" err="1" smtClean="0">
                <a:solidFill>
                  <a:srgbClr val="262673"/>
                </a:solidFill>
                <a:cs typeface="+mn-cs"/>
              </a:rPr>
              <a:t>Захарин</a:t>
            </a:r>
            <a:r>
              <a:rPr lang="ru-RU" b="1" i="1" baseline="-25000" dirty="0">
                <a:solidFill>
                  <a:srgbClr val="262673"/>
                </a:solidFill>
                <a:cs typeface="+mn-cs"/>
              </a:rPr>
              <a:t> </a:t>
            </a:r>
            <a:r>
              <a:rPr lang="ru-RU" b="1" i="1" baseline="-25000" dirty="0" smtClean="0">
                <a:solidFill>
                  <a:srgbClr val="262673"/>
                </a:solidFill>
                <a:cs typeface="+mn-cs"/>
              </a:rPr>
              <a:t>А.В</a:t>
            </a:r>
            <a:r>
              <a:rPr lang="ru-RU" b="1" i="1" baseline="-25000" dirty="0">
                <a:solidFill>
                  <a:srgbClr val="262673"/>
                </a:solidFill>
                <a:cs typeface="+mn-cs"/>
              </a:rPr>
              <a:t>., </a:t>
            </a:r>
            <a:endParaRPr lang="ru-RU" b="1" i="1" baseline="-25000" dirty="0" smtClean="0">
              <a:solidFill>
                <a:srgbClr val="262673"/>
              </a:solidFill>
              <a:cs typeface="+mn-cs"/>
            </a:endParaRPr>
          </a:p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kern="1200" baseline="-25000" dirty="0" err="1" smtClean="0">
                <a:solidFill>
                  <a:srgbClr val="262673"/>
                </a:solidFill>
                <a:latin typeface="Arial" charset="0"/>
                <a:ea typeface="+mn-ea"/>
                <a:cs typeface="+mn-cs"/>
              </a:rPr>
              <a:t>Высочкина</a:t>
            </a:r>
            <a:r>
              <a:rPr lang="ru-RU" b="1" i="1" kern="1200" baseline="-25000" dirty="0" smtClean="0">
                <a:solidFill>
                  <a:srgbClr val="262673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b="1" i="1" kern="1200" baseline="-25000" dirty="0">
                <a:solidFill>
                  <a:srgbClr val="262673"/>
                </a:solidFill>
                <a:latin typeface="Arial" charset="0"/>
                <a:ea typeface="+mn-ea"/>
                <a:cs typeface="+mn-cs"/>
              </a:rPr>
              <a:t>Л.И., Детистова О.И., </a:t>
            </a:r>
            <a:r>
              <a:rPr lang="ru-RU" b="1" i="1" kern="1200" baseline="-25000" dirty="0" err="1">
                <a:solidFill>
                  <a:srgbClr val="262673"/>
                </a:solidFill>
                <a:latin typeface="Arial" charset="0"/>
                <a:ea typeface="+mn-ea"/>
                <a:cs typeface="+mn-cs"/>
              </a:rPr>
              <a:t>Сидельников</a:t>
            </a:r>
            <a:r>
              <a:rPr lang="ru-RU" b="1" i="1" kern="1200" baseline="-25000" dirty="0">
                <a:solidFill>
                  <a:srgbClr val="262673"/>
                </a:solidFill>
                <a:latin typeface="Arial" charset="0"/>
                <a:ea typeface="+mn-ea"/>
                <a:cs typeface="+mn-cs"/>
              </a:rPr>
              <a:t> Д.А</a:t>
            </a:r>
            <a:r>
              <a:rPr lang="ru-RU" b="1" i="1" kern="1200" baseline="-25000" dirty="0" smtClean="0">
                <a:solidFill>
                  <a:srgbClr val="262673"/>
                </a:solidFill>
                <a:latin typeface="Arial" charset="0"/>
                <a:ea typeface="+mn-ea"/>
                <a:cs typeface="+mn-cs"/>
              </a:rPr>
              <a:t>.,</a:t>
            </a:r>
          </a:p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baseline="-25000" dirty="0" smtClean="0">
                <a:solidFill>
                  <a:srgbClr val="262673"/>
                </a:solidFill>
              </a:rPr>
              <a:t>Кобозев А.К.,  </a:t>
            </a:r>
            <a:r>
              <a:rPr lang="ru-RU" b="1" i="1" baseline="-25000" dirty="0" err="1" smtClean="0">
                <a:solidFill>
                  <a:srgbClr val="262673"/>
                </a:solidFill>
              </a:rPr>
              <a:t>Орлянский</a:t>
            </a:r>
            <a:r>
              <a:rPr lang="ru-RU" b="1" i="1" baseline="-25000" dirty="0" smtClean="0">
                <a:solidFill>
                  <a:srgbClr val="262673"/>
                </a:solidFill>
              </a:rPr>
              <a:t> А.В.; Марченко В.И. и др.</a:t>
            </a:r>
          </a:p>
          <a:p>
            <a:r>
              <a:rPr lang="ru-RU" b="1" i="1" baseline="-25000" dirty="0" smtClean="0">
                <a:solidFill>
                  <a:srgbClr val="262673"/>
                </a:solidFill>
                <a:cs typeface="+mn-cs"/>
              </a:rPr>
              <a:t> </a:t>
            </a:r>
            <a:r>
              <a:rPr lang="ru-RU" b="1" i="1" dirty="0" smtClean="0">
                <a:solidFill>
                  <a:srgbClr val="262673"/>
                </a:solidFill>
                <a:cs typeface="+mn-cs"/>
              </a:rPr>
              <a:t>           </a:t>
            </a:r>
            <a:endParaRPr lang="ru-RU" b="1" i="1" baseline="-25000" dirty="0" smtClean="0">
              <a:solidFill>
                <a:srgbClr val="C00000"/>
              </a:solidFill>
              <a:cs typeface="+mn-cs"/>
            </a:endParaRPr>
          </a:p>
          <a:p>
            <a:r>
              <a:rPr lang="ru-RU" b="1" i="1" baseline="-25000" dirty="0" smtClean="0">
                <a:solidFill>
                  <a:srgbClr val="262673"/>
                </a:solidFill>
              </a:rPr>
              <a:t>             </a:t>
            </a:r>
            <a:endParaRPr lang="ru-RU" b="1" i="1" baseline="-25000" dirty="0" smtClean="0">
              <a:solidFill>
                <a:srgbClr val="C00000"/>
              </a:solidFill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b="1" i="1" kern="1200" baseline="-25000" dirty="0">
              <a:solidFill>
                <a:srgbClr val="262673"/>
              </a:solidFill>
              <a:latin typeface="Arial" charset="0"/>
              <a:ea typeface="+mn-ea"/>
              <a:cs typeface="+mn-cs"/>
            </a:endParaRPr>
          </a:p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endParaRPr lang="ru-RU" b="1" i="1" kern="1200" baseline="-25000" dirty="0">
              <a:solidFill>
                <a:srgbClr val="262673"/>
              </a:solidFill>
              <a:latin typeface="Arial" charset="0"/>
              <a:ea typeface="+mn-ea"/>
              <a:cs typeface="+mn-cs"/>
            </a:endParaRPr>
          </a:p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endParaRPr lang="ru-RU" b="1" i="1" kern="1200" baseline="-25000" dirty="0">
              <a:solidFill>
                <a:srgbClr val="262673"/>
              </a:solidFill>
              <a:latin typeface="Arial" charset="0"/>
              <a:ea typeface="+mn-ea"/>
              <a:cs typeface="+mn-cs"/>
            </a:endParaRPr>
          </a:p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kern="1200" baseline="-25000" dirty="0">
                <a:solidFill>
                  <a:srgbClr val="262673"/>
                </a:solidFill>
                <a:latin typeface="Arial" charset="0"/>
                <a:ea typeface="+mn-ea"/>
                <a:cs typeface="+mn-cs"/>
              </a:rPr>
              <a:t>              </a:t>
            </a:r>
            <a:endParaRPr lang="ru-RU" sz="2400" kern="1200" baseline="-250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4104" y="4500570"/>
            <a:ext cx="42798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800" baseline="-250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Снижение </a:t>
            </a:r>
            <a:r>
              <a:rPr lang="ru-RU" sz="2200" b="1" kern="800" baseline="-25000" dirty="0" err="1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самоцитирования</a:t>
            </a:r>
            <a:r>
              <a:rPr lang="ru-RU" sz="2200" b="1" kern="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200" b="1" kern="800" baseline="-250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ФМСХ</a:t>
            </a:r>
          </a:p>
        </p:txBody>
      </p:sp>
      <p:sp>
        <p:nvSpPr>
          <p:cNvPr id="28" name="Стрелка вправо 27"/>
          <p:cNvSpPr/>
          <p:nvPr/>
        </p:nvSpPr>
        <p:spPr bwMode="auto">
          <a:xfrm rot="7911817">
            <a:off x="5251950" y="4953018"/>
            <a:ext cx="655721" cy="255833"/>
          </a:xfrm>
          <a:prstGeom prst="rightArrow">
            <a:avLst>
              <a:gd name="adj1" fmla="val 44908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Стрелка вправо 28"/>
          <p:cNvSpPr/>
          <p:nvPr/>
        </p:nvSpPr>
        <p:spPr bwMode="auto">
          <a:xfrm rot="5400000">
            <a:off x="6638431" y="4934469"/>
            <a:ext cx="445521" cy="29210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" name="Picture 2" descr="C:\Program Files\Microsoft Office\MEDIA\CAGCAT10\j0149887.wmf"/>
          <p:cNvPicPr>
            <a:picLocks noChangeAspect="1" noChangeArrowheads="1"/>
          </p:cNvPicPr>
          <p:nvPr/>
        </p:nvPicPr>
        <p:blipFill>
          <a:blip r:embed="rId8">
            <a:lum bright="27000"/>
          </a:blip>
          <a:srcRect/>
          <a:stretch>
            <a:fillRect/>
          </a:stretch>
        </p:blipFill>
        <p:spPr bwMode="auto">
          <a:xfrm>
            <a:off x="7858148" y="4972798"/>
            <a:ext cx="907039" cy="1385160"/>
          </a:xfrm>
          <a:prstGeom prst="rect">
            <a:avLst/>
          </a:prstGeom>
          <a:noFill/>
        </p:spPr>
      </p:pic>
      <p:sp>
        <p:nvSpPr>
          <p:cNvPr id="31" name="Стрелка вправо 30"/>
          <p:cNvSpPr/>
          <p:nvPr/>
        </p:nvSpPr>
        <p:spPr bwMode="auto">
          <a:xfrm rot="1933588">
            <a:off x="7888579" y="4977975"/>
            <a:ext cx="527884" cy="266630"/>
          </a:xfrm>
          <a:prstGeom prst="rightArrow">
            <a:avLst>
              <a:gd name="adj1" fmla="val 39423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1785886" y="785794"/>
            <a:ext cx="7358114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20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Показатели публикационной активности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_s63497"/>
          <p:cNvSpPr>
            <a:spLocks noChangeArrowheads="1"/>
          </p:cNvSpPr>
          <p:nvPr/>
        </p:nvSpPr>
        <p:spPr bwMode="auto">
          <a:xfrm>
            <a:off x="0" y="6143644"/>
            <a:ext cx="9144000" cy="714356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lvl="0" algn="ctr">
              <a:defRPr/>
            </a:pPr>
            <a:r>
              <a:rPr lang="ru-RU" sz="1200" b="1" dirty="0" smtClean="0">
                <a:solidFill>
                  <a:srgbClr val="002060"/>
                </a:solidFill>
                <a:cs typeface="+mn-cs"/>
              </a:rPr>
              <a:t>Повысить публикационную активность сотрудников в журналах с высоким </a:t>
            </a:r>
            <a:r>
              <a:rPr lang="ru-RU" sz="1200" b="1" dirty="0" err="1" smtClean="0">
                <a:solidFill>
                  <a:srgbClr val="002060"/>
                </a:solidFill>
                <a:cs typeface="+mn-cs"/>
              </a:rPr>
              <a:t>импакт-фактором</a:t>
            </a:r>
            <a:endParaRPr lang="ru-RU" sz="1200" b="1" dirty="0" smtClean="0">
              <a:solidFill>
                <a:srgbClr val="002060"/>
              </a:solidFill>
              <a:cs typeface="+mn-cs"/>
            </a:endParaRPr>
          </a:p>
          <a:p>
            <a:pPr lvl="0" algn="ctr">
              <a:defRPr/>
            </a:pPr>
            <a:r>
              <a:rPr lang="ru-RU" sz="1200" b="1" dirty="0" smtClean="0">
                <a:solidFill>
                  <a:srgbClr val="002060"/>
                </a:solidFill>
                <a:cs typeface="+mn-cs"/>
              </a:rPr>
              <a:t> в РИНЦ и в журналах, зарегистрированных в реферативных базах  данных </a:t>
            </a:r>
            <a:r>
              <a:rPr lang="ru-RU" sz="1200" b="1" dirty="0" err="1" smtClean="0">
                <a:solidFill>
                  <a:srgbClr val="002060"/>
                </a:solidFill>
                <a:cs typeface="+mn-cs"/>
              </a:rPr>
              <a:t>Scopus</a:t>
            </a:r>
            <a:r>
              <a:rPr lang="ru-RU" sz="1200" b="1" dirty="0" smtClean="0">
                <a:solidFill>
                  <a:srgbClr val="002060"/>
                </a:solidFill>
                <a:cs typeface="+mn-cs"/>
              </a:rPr>
              <a:t> и </a:t>
            </a:r>
            <a:r>
              <a:rPr lang="ru-RU" sz="1200" b="1" dirty="0" err="1" smtClean="0">
                <a:solidFill>
                  <a:srgbClr val="002060"/>
                </a:solidFill>
                <a:cs typeface="+mn-cs"/>
              </a:rPr>
              <a:t>Web</a:t>
            </a:r>
            <a:r>
              <a:rPr lang="ru-RU" sz="1200" b="1" dirty="0" smtClean="0">
                <a:solidFill>
                  <a:srgbClr val="002060"/>
                </a:solidFill>
                <a:cs typeface="+mn-cs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cs typeface="+mn-cs"/>
              </a:rPr>
              <a:t>of</a:t>
            </a:r>
            <a:r>
              <a:rPr lang="ru-RU" sz="1200" b="1" dirty="0" smtClean="0">
                <a:solidFill>
                  <a:srgbClr val="002060"/>
                </a:solidFill>
                <a:cs typeface="+mn-cs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cs typeface="+mn-cs"/>
              </a:rPr>
              <a:t>Science</a:t>
            </a:r>
            <a:r>
              <a:rPr lang="ru-RU" sz="1200" b="1" dirty="0" smtClean="0">
                <a:solidFill>
                  <a:srgbClr val="002060"/>
                </a:solidFill>
                <a:cs typeface="+mn-cs"/>
              </a:rPr>
              <a:t>,</a:t>
            </a:r>
          </a:p>
          <a:p>
            <a:pPr lvl="0" algn="ctr">
              <a:defRPr/>
            </a:pPr>
            <a:r>
              <a:rPr lang="ru-RU" sz="1200" b="1" dirty="0" smtClean="0">
                <a:solidFill>
                  <a:srgbClr val="002060"/>
                </a:solidFill>
                <a:cs typeface="+mn-cs"/>
              </a:rPr>
              <a:t> увеличить долю ППС в </a:t>
            </a:r>
            <a:r>
              <a:rPr lang="en-US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b="1" dirty="0" smtClean="0">
                <a:solidFill>
                  <a:srgbClr val="002060"/>
                </a:solidFill>
              </a:rPr>
              <a:t>индексе ВУЗа </a:t>
            </a:r>
            <a:r>
              <a:rPr lang="ru-RU" sz="1200" b="1" dirty="0" smtClean="0">
                <a:solidFill>
                  <a:srgbClr val="002060"/>
                </a:solidFill>
                <a:cs typeface="+mn-cs"/>
              </a:rPr>
              <a:t>и снизить </a:t>
            </a:r>
            <a:r>
              <a:rPr lang="ru-RU" sz="1200" b="1" dirty="0" err="1" smtClean="0">
                <a:solidFill>
                  <a:srgbClr val="002060"/>
                </a:solidFill>
                <a:cs typeface="+mn-cs"/>
              </a:rPr>
              <a:t>самоцитирование</a:t>
            </a:r>
            <a:r>
              <a:rPr lang="ru-RU" sz="1200" b="1" dirty="0" smtClean="0">
                <a:solidFill>
                  <a:srgbClr val="002060"/>
                </a:solidFill>
                <a:cs typeface="+mn-cs"/>
              </a:rPr>
              <a:t> авторов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DD57D33-56A5-4D7D-B39E-67D708D0E821}" type="slidenum">
              <a:rPr lang="ru-RU" sz="1600" b="1">
                <a:solidFill>
                  <a:schemeClr val="tx2">
                    <a:lumMod val="75000"/>
                  </a:schemeClr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ru-RU" sz="1600" b="1" dirty="0">
              <a:solidFill>
                <a:schemeClr val="tx2">
                  <a:lumMod val="75000"/>
                </a:schemeClr>
              </a:solidFill>
              <a:ea typeface="Microsoft YaHei" pitchFamily="34" charset="-122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357290" y="4000504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357290" y="3929066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05882985"/>
              </p:ext>
            </p:extLst>
          </p:nvPr>
        </p:nvGraphicFramePr>
        <p:xfrm>
          <a:off x="-7" y="1189297"/>
          <a:ext cx="9144007" cy="4450531"/>
        </p:xfrm>
        <a:graphic>
          <a:graphicData uri="http://schemas.openxmlformats.org/drawingml/2006/table">
            <a:tbl>
              <a:tblPr firstRow="1" bandRow="1"/>
              <a:tblGrid>
                <a:gridCol w="10073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9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9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649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49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49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24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24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649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6495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6495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6495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6495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64951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64951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42444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542444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636008"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Наименование кафедры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Грант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Президента РФ</a:t>
                      </a: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Стипендия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Президента РФ</a:t>
                      </a: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УМНИК</a:t>
                      </a: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СТАРТ</a:t>
                      </a:r>
                    </a:p>
                    <a:p>
                      <a:pPr algn="ctr"/>
                      <a:endParaRPr lang="ru-RU" sz="1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РФФИ</a:t>
                      </a: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ФЦП</a:t>
                      </a: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РНФ</a:t>
                      </a: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918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Механика и компьютерная графика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176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Процессы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и машины в агробизнесе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</a:t>
                      </a:r>
                    </a:p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победа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победы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547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Машины и технологии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АПК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</a:t>
                      </a:r>
                    </a:p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победа</a:t>
                      </a:r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</a:t>
                      </a:r>
                    </a:p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победа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233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Технический сервис, стандартизация и метрология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4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US" sz="14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US" sz="14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4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US" sz="14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победа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</a:t>
                      </a:r>
                    </a:p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победа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</a:t>
                      </a:r>
                    </a:p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победа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</a:t>
                      </a:r>
                    </a:p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победа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US" sz="14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US" sz="14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6661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7" marR="9527" marT="9525" marB="0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/1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победа 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победы</a:t>
                      </a:r>
                      <a:endParaRPr lang="ru-RU" sz="9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16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победа</a:t>
                      </a:r>
                      <a:endParaRPr lang="ru-RU" sz="9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6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победа</a:t>
                      </a:r>
                      <a:endParaRPr lang="ru-RU" sz="9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F6E1">
                        <a:alpha val="40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/</a:t>
                      </a: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победа</a:t>
                      </a:r>
                    </a:p>
                  </a:txBody>
                  <a:tcPr marL="9527" marR="9527" marT="9525" marB="0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победы</a:t>
                      </a: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5" marB="0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>
                        <a:alpha val="41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000232" y="785794"/>
            <a:ext cx="714376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20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Участие сотрудников в </a:t>
            </a:r>
            <a:r>
              <a:rPr lang="ru-RU" sz="2000" b="1" kern="0" dirty="0" err="1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грантовых</a:t>
            </a:r>
            <a:r>
              <a:rPr lang="ru-RU" sz="20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программах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03" y="5681312"/>
            <a:ext cx="4429124" cy="56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4879" y="5629666"/>
            <a:ext cx="1728784" cy="6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9178" y="5663645"/>
            <a:ext cx="17859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_s63497"/>
          <p:cNvSpPr>
            <a:spLocks noChangeArrowheads="1"/>
          </p:cNvSpPr>
          <p:nvPr/>
        </p:nvSpPr>
        <p:spPr bwMode="auto">
          <a:xfrm>
            <a:off x="60303" y="6306587"/>
            <a:ext cx="8715404" cy="428604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lvl="0" algn="ctr">
              <a:defRPr/>
            </a:pPr>
            <a:r>
              <a:rPr lang="ru-RU" sz="1500" dirty="0" smtClean="0">
                <a:solidFill>
                  <a:srgbClr val="002060"/>
                </a:solidFill>
                <a:cs typeface="+mn-cs"/>
              </a:rPr>
              <a:t>Повысить активность сотрудников в участии в </a:t>
            </a:r>
            <a:r>
              <a:rPr lang="ru-RU" sz="1500" dirty="0" err="1" smtClean="0">
                <a:solidFill>
                  <a:srgbClr val="002060"/>
                </a:solidFill>
                <a:cs typeface="+mn-cs"/>
              </a:rPr>
              <a:t>грантовых</a:t>
            </a:r>
            <a:r>
              <a:rPr lang="ru-RU" sz="1500" dirty="0" smtClean="0">
                <a:solidFill>
                  <a:srgbClr val="002060"/>
                </a:solidFill>
                <a:cs typeface="+mn-cs"/>
              </a:rPr>
              <a:t> программах и организовать </a:t>
            </a:r>
          </a:p>
          <a:p>
            <a:pPr lvl="0" algn="ctr">
              <a:defRPr/>
            </a:pPr>
            <a:r>
              <a:rPr lang="ru-RU" sz="1500" dirty="0" smtClean="0">
                <a:solidFill>
                  <a:srgbClr val="002060"/>
                </a:solidFill>
                <a:cs typeface="+mn-cs"/>
              </a:rPr>
              <a:t>межфакультетское сотрудничество в данном направлении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85886" y="1000108"/>
            <a:ext cx="7358114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16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Средства, привлечённые кафедрами факультета при выполнении хоздоговорных работ и государственных контрактов в 2017 г.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1571612"/>
          <a:ext cx="9001155" cy="4566415"/>
        </p:xfrm>
        <a:graphic>
          <a:graphicData uri="http://schemas.openxmlformats.org/drawingml/2006/table">
            <a:tbl>
              <a:tblPr firstRow="1" bandRow="1"/>
              <a:tblGrid>
                <a:gridCol w="16018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8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02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69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49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1534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50639"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Наименование кафедры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Кол-во:</a:t>
                      </a:r>
                    </a:p>
                    <a:p>
                      <a:pPr algn="ctr"/>
                      <a:endParaRPr lang="ru-RU" sz="1000" b="1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Всего привлеченных средств, тыс. руб.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Средств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на физ. лицо,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тыс. руб.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Средств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на ставку,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тыс. руб.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ПЛАН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на 2018 год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1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ставок</a:t>
                      </a: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физ. лиц</a:t>
                      </a:r>
                      <a:endParaRPr lang="en-US" sz="11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Договор </a:t>
                      </a:r>
                    </a:p>
                    <a:p>
                      <a:pPr algn="ctr"/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</a:p>
                    <a:p>
                      <a:pPr algn="ctr"/>
                      <a:r>
                        <a:rPr lang="ru-RU" sz="9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вып-ние</a:t>
                      </a: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НИР с организациями и предприятиями</a:t>
                      </a:r>
                      <a:endParaRPr lang="en-US" sz="9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Контракт на </a:t>
                      </a:r>
                    </a:p>
                    <a:p>
                      <a:pPr algn="ctr"/>
                      <a:r>
                        <a:rPr lang="ru-RU" sz="9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вып-ние</a:t>
                      </a: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НИР с МСХ СК</a:t>
                      </a:r>
                      <a:endParaRPr lang="en-US" sz="9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en-US" sz="1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ХД+ГК МСХ СК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ХД+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ГК МСХ СК</a:t>
                      </a:r>
                    </a:p>
                    <a:p>
                      <a:pPr algn="ctr"/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648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ru-RU" sz="12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Механика и компьютерная графика</a:t>
                      </a:r>
                      <a:endParaRPr lang="ru-RU" sz="125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3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565</a:t>
                      </a:r>
                      <a:endParaRPr lang="en-US" sz="13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63,5</a:t>
                      </a:r>
                      <a:endParaRPr lang="en-US" sz="1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74,7</a:t>
                      </a:r>
                      <a:endParaRPr lang="en-US" sz="13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  <a:endParaRPr lang="en-US" sz="13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48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Процессы и машины в </a:t>
                      </a:r>
                      <a:r>
                        <a:rPr lang="ru-RU" sz="125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агробизнесе</a:t>
                      </a:r>
                      <a:endParaRPr lang="ru-RU" sz="125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945</a:t>
                      </a:r>
                      <a:endParaRPr lang="en-US" sz="13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112,9</a:t>
                      </a:r>
                      <a:endParaRPr lang="en-US" sz="13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159,4</a:t>
                      </a:r>
                      <a:endParaRPr lang="en-US" sz="13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840</a:t>
                      </a:r>
                      <a:endParaRPr lang="en-US" sz="13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071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Машины и технологии АПК</a:t>
                      </a:r>
                      <a:endParaRPr lang="ru-RU" sz="125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3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460,325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665</a:t>
                      </a:r>
                      <a:endParaRPr lang="en-US" sz="13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1125,325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80,4</a:t>
                      </a:r>
                      <a:endParaRPr lang="en-US" sz="13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125,1</a:t>
                      </a:r>
                      <a:endParaRPr lang="en-US" sz="13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980</a:t>
                      </a:r>
                      <a:endParaRPr lang="en-US" sz="13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225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ru-RU" sz="12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Технический сервис, стандартизация и метрология</a:t>
                      </a:r>
                      <a:endParaRPr lang="ru-RU" sz="125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9,9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2140</a:t>
                      </a:r>
                      <a:endParaRPr lang="en-US" sz="13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205,4</a:t>
                      </a:r>
                      <a:endParaRPr lang="en-US" sz="1300" b="1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269,7</a:t>
                      </a:r>
                      <a:endParaRPr lang="en-US" sz="1300" b="1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910</a:t>
                      </a:r>
                      <a:endParaRPr lang="en-US" sz="13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258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ИТОГО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35,9</a:t>
                      </a:r>
                      <a:endParaRPr lang="en-US" sz="13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en-US" sz="13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1470,325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5785,325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118,1</a:t>
                      </a:r>
                      <a:endParaRPr lang="en-US" sz="1300" b="1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161,2</a:t>
                      </a:r>
                      <a:endParaRPr lang="en-US" sz="1300" b="1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rgbClr val="C00000"/>
                          </a:solidFill>
                        </a:rPr>
                        <a:t>3430</a:t>
                      </a:r>
                      <a:endParaRPr lang="en-US" sz="1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1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_s63497"/>
          <p:cNvSpPr>
            <a:spLocks noChangeArrowheads="1"/>
          </p:cNvSpPr>
          <p:nvPr/>
        </p:nvSpPr>
        <p:spPr bwMode="auto">
          <a:xfrm>
            <a:off x="0" y="6211962"/>
            <a:ext cx="8786842" cy="500042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lvl="0" algn="ctr">
              <a:defRPr/>
            </a:pPr>
            <a:r>
              <a:rPr lang="ru-RU" sz="1400" b="1" dirty="0" smtClean="0">
                <a:solidFill>
                  <a:srgbClr val="002060"/>
                </a:solidFill>
                <a:cs typeface="+mn-cs"/>
              </a:rPr>
              <a:t>Активизировать работу ППС по привлечению средств за счет хоздоговорной тематики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455093"/>
          <a:ext cx="9143999" cy="5208335"/>
        </p:xfrm>
        <a:graphic>
          <a:graphicData uri="http://schemas.openxmlformats.org/drawingml/2006/table">
            <a:tbl>
              <a:tblPr/>
              <a:tblGrid>
                <a:gridCol w="3571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724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413"/>
              </a:tblGrid>
              <a:tr h="374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темы </a:t>
                      </a:r>
                    </a:p>
                  </a:txBody>
                  <a:tcPr marL="43414" marR="43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кафедры</a:t>
                      </a:r>
                    </a:p>
                  </a:txBody>
                  <a:tcPr marL="43414" marR="43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3414" marR="43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научно-методических рекомендаций по повышению эффективности переработки отходов животноводства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МТАПК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3414" marR="43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научно-обоснованных рекомендаций по эксплуатации и обслуживанию оборудования молочных ферм в хозяйствах различных форм собственности Ставропольского края </a:t>
                      </a:r>
                    </a:p>
                  </a:txBody>
                  <a:tcPr marL="43414" marR="43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МТАПК</a:t>
                      </a:r>
                    </a:p>
                  </a:txBody>
                  <a:tcPr marL="43414" marR="43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2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3414" marR="43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технической документации на  роторную ветроэнергетическую установку с вертикальным вращающимся валом для удаленных от энергосетей фермерских хозяйств с целью механизации и электрификации технологических процессов в производстве сельскохозяйственной продукции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МТАПК</a:t>
                      </a:r>
                    </a:p>
                  </a:txBody>
                  <a:tcPr marL="43414" marR="43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1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3414" marR="43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Разработка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научно-обоснованных рекомендаций по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совершенствованию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многотопливных систем питания дизельных двигателей,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работающих на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альтернативных видах топлива.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МТАПК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2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3414" marR="43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научно-обоснованных рекомендаций по совершенствованию способа механического уничтожения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саранчевых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вредителей с последующим их сбором и переработкой с получением из нее кормового белка и биодобавок.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ТССМ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2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3414" marR="43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методических рекомендаций по модернизации машин для приготовления и раздачи кормов в прудовом рыбоводстве,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обеспечивающих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повышение эксплуатационных свойств на основе совершенствования технологии и технических средств по параметрам долговечности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ТССМ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6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3414" marR="43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Научно-обоснованные рекомендации по разработке автоматизированного посевного модуля с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многофункциональными рабочими органами для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одновременного послойного высева семян и минеральных удобрений в почву.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МиКГ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66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3414" marR="43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Научно-обоснованные рекомендации по оптимизации механизированных кормоуборочных процессов с целью заготовки высококачественных кормов в условиях Ставропольского края с использованием моделирования и информационных технологий.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МиКГ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5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3414" marR="43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Научно-обоснованные рекомендации по разработке и  использованию комбинированного посевного агрегата для улучшения зимних пастбищ в восточных районах Ставропольского края. 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ПРИМА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3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3414" marR="43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Научно-обоснованные рекомендации по повышению эффективности распределения рабочих жидкостей при опрыскивании пропашных культур путем совершенствования технологических схем и технических средств. 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ПРИМА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85886" y="1000108"/>
            <a:ext cx="7358114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16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Список тем на выполнение в 2018 государственных контрактов в рамках  трансформации ФГБОУ ВО Ставропольского ГАУ 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ru-RU" sz="1600" b="1" dirty="0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85886" y="1000108"/>
            <a:ext cx="7358114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16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Необходимое оборудование в рамках  трансформации</a:t>
            </a:r>
          </a:p>
          <a:p>
            <a:pPr lvl="0" algn="r">
              <a:defRPr/>
            </a:pPr>
            <a:r>
              <a:rPr lang="ru-RU" sz="16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ФГБОУ ВО Ставропольского ГАУ 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0" y="4275480"/>
            <a:ext cx="2428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"СПЕКТРОСКАН  SL" </a:t>
            </a:r>
          </a:p>
          <a:p>
            <a:pPr algn="ctr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Цель: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анализ рентгеновский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</a:rPr>
              <a:t>энергодисперсионный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 определения серы в нефти и нефтепродуктах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(цена: 1840 тыс. руб.)</a:t>
            </a:r>
          </a:p>
        </p:txBody>
      </p:sp>
      <p:pic>
        <p:nvPicPr>
          <p:cNvPr id="14" name="Рисунок 13" descr="http://analytprom.ru/wp-content/uploads/2015/02/%D0%A1%D0%BF%D0%B5%D0%BA%D1%82%D1%80%D0%BE%D1%81%D0%BA%D0%B0%D0%BD-SUL.jpg"/>
          <p:cNvPicPr/>
          <p:nvPr/>
        </p:nvPicPr>
        <p:blipFill>
          <a:blip r:embed="rId5" cstate="print"/>
          <a:srcRect l="13315" t="9091" r="20703" b="10264"/>
          <a:stretch>
            <a:fillRect/>
          </a:stretch>
        </p:blipFill>
        <p:spPr bwMode="auto">
          <a:xfrm>
            <a:off x="107504" y="2348880"/>
            <a:ext cx="2357422" cy="200026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795216" y="4478489"/>
            <a:ext cx="4357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ОЖИДАЕМЫЙ ЭФФЕКТ: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Начальное обучение сварке, профессиональный отбор и допусковый контроль персонала, тренировка сварщиков, выработка и совершенствование у сварщиков необходимых профессиональных навыков, а также для проведение научно-исследовательских работ по определению оптимальных режимов и условий получения неразъемных соединений материалов.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/>
          <a:srcRect l="1389" t="4138" r="1068" b="78615"/>
          <a:stretch>
            <a:fillRect/>
          </a:stretch>
        </p:blipFill>
        <p:spPr bwMode="auto">
          <a:xfrm>
            <a:off x="4714876" y="2124749"/>
            <a:ext cx="4429124" cy="237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2255888"/>
            <a:ext cx="1966677" cy="218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2502578" y="4418356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ПТФ-ЛАБ-11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Цель: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определение предельной температуры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</a:rPr>
              <a:t>фильтруемости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 на холодном фильтре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(цена: 564,625 тыс. руб.)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80" y="5437407"/>
            <a:ext cx="27860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ОЖИДАЕМЫЙ ЭФФЕКТ</a:t>
            </a:r>
            <a:r>
              <a:rPr lang="ru-RU" dirty="0" smtClean="0"/>
              <a:t>: 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Определение серы в моторных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 топливах нефтяного происхождения на соответствие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</a:rPr>
              <a:t>Евростандарту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  Классов К3, К4 и К5.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16892" y="5561364"/>
            <a:ext cx="21431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ОЖИДАЕМЫЙ ЭФФЕКТ</a:t>
            </a:r>
            <a:r>
              <a:rPr lang="ru-RU" dirty="0" smtClean="0"/>
              <a:t>: 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Определение низкотемпературных показателей моторных топлив по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</a:rPr>
              <a:t>Евростандарту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15663" y="1566486"/>
            <a:ext cx="4850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Учебно-научная лаборатория «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</a:rPr>
              <a:t>Топливо-смазочные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материалы и системы питания автотракторных двигателей»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52727" y="1538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Лаборатория «Технологии производства неразъемных соединений материалов»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 (цена: 7000 тыс. руб.)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profpower.ru/published/publicdata/PROFPOWERRU/attachments/SC/products_pictures/4568-fas_turboln3v_en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28868"/>
            <a:ext cx="3187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5715008" y="6215082"/>
            <a:ext cx="23112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</a:rPr>
              <a:t>Руководитель: Марченко В.И</a:t>
            </a:r>
            <a:r>
              <a:rPr lang="ru-RU" altLang="ru-RU" sz="1400" dirty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3500430" y="4143380"/>
            <a:ext cx="2286000" cy="108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7000"/>
              </a:lnSpc>
            </a:pP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Газгольдер-подушка для </a:t>
            </a:r>
            <a:r>
              <a:rPr lang="ru-RU" altLang="ru-RU" sz="1200" b="1" dirty="0" err="1" smtClean="0">
                <a:solidFill>
                  <a:schemeClr val="accent1">
                    <a:lumMod val="50000"/>
                  </a:schemeClr>
                </a:solidFill>
              </a:rPr>
              <a:t>биогазовых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установок 15м3</a:t>
            </a:r>
          </a:p>
          <a:p>
            <a:pPr algn="ctr">
              <a:lnSpc>
                <a:spcPct val="107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(цена: 280 тыс. руб.)</a:t>
            </a:r>
          </a:p>
          <a:p>
            <a:pPr algn="ctr" eaLnBrk="1" hangingPunct="1">
              <a:lnSpc>
                <a:spcPct val="107000"/>
              </a:lnSpc>
            </a:pPr>
            <a:endParaRPr lang="ru-RU" altLang="ru-RU" sz="1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0" y="450057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Газовый генератор ФАС-13-3/ВП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(цена: 600 тыс. руб.)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5" name="Picture 2" descr="http://agrovektor.ru/uploads/gallery/21180/product/111811-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071678"/>
            <a:ext cx="28400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Настольная почвенная лаборатория НПЛ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7463" y="2285992"/>
            <a:ext cx="27765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6"/>
          <p:cNvSpPr>
            <a:spLocks noChangeArrowheads="1"/>
          </p:cNvSpPr>
          <p:nvPr/>
        </p:nvSpPr>
        <p:spPr bwMode="auto">
          <a:xfrm>
            <a:off x="6505072" y="4286256"/>
            <a:ext cx="2638928" cy="48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7000"/>
              </a:lnSpc>
            </a:pP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Настольная лаборатория НПЛ-1</a:t>
            </a:r>
          </a:p>
          <a:p>
            <a:pPr>
              <a:lnSpc>
                <a:spcPct val="107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(цена: 200 тыс. руб.)</a:t>
            </a:r>
          </a:p>
        </p:txBody>
      </p:sp>
      <p:sp>
        <p:nvSpPr>
          <p:cNvPr id="18" name="Прямоугольник 7"/>
          <p:cNvSpPr>
            <a:spLocks noChangeArrowheads="1"/>
          </p:cNvSpPr>
          <p:nvPr/>
        </p:nvSpPr>
        <p:spPr bwMode="auto">
          <a:xfrm>
            <a:off x="0" y="5429264"/>
            <a:ext cx="8858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ОЖИДАЕМЫЙ ЭФФЕКТ</a:t>
            </a:r>
            <a:r>
              <a:rPr lang="ru-RU" sz="1200" dirty="0" smtClean="0"/>
              <a:t>: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</a:rPr>
              <a:t>снижение себестоимости производства качественных органических удобрений(ЭКОБАУ, ЭКОГОУ) , применяемых для повышения урожайности и качества зерновых сельскохозяйственных культур за счет использования альтернативного источника энергии – </a:t>
            </a:r>
            <a:r>
              <a:rPr lang="ru-RU" altLang="ru-RU" sz="1200" dirty="0" err="1" smtClean="0">
                <a:solidFill>
                  <a:schemeClr val="accent1">
                    <a:lumMod val="50000"/>
                  </a:schemeClr>
                </a:solidFill>
              </a:rPr>
              <a:t>биогаза</a:t>
            </a: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714612" y="1643050"/>
            <a:ext cx="4056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142F50"/>
                </a:solidFill>
                <a:latin typeface="Times New Roman" pitchFamily="18" charset="0"/>
                <a:cs typeface="Calibri" pitchFamily="34" charset="0"/>
              </a:rPr>
              <a:t>НИЛ «Аграрные биотехнологии»</a:t>
            </a:r>
            <a:endParaRPr lang="ru-RU" altLang="ru-RU" sz="2000" b="1" dirty="0">
              <a:solidFill>
                <a:srgbClr val="142F50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785886" y="1000108"/>
            <a:ext cx="7358114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16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Необходимое оборудование в рамках  трансформации</a:t>
            </a:r>
          </a:p>
          <a:p>
            <a:pPr lvl="0" algn="r">
              <a:defRPr/>
            </a:pPr>
            <a:r>
              <a:rPr lang="ru-RU" sz="16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ФГБОУ ВО Ставропольского ГАУ 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785886" y="1000108"/>
            <a:ext cx="7358114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16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Оборудование которое будет установлено на факультете в 2018г.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F8C7CCB-75A9-4F88-A038-C368929BF7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8479"/>
            <a:ext cx="3934336" cy="2950752"/>
          </a:xfrm>
          <a:prstGeom prst="rect">
            <a:avLst/>
          </a:prstGeom>
        </p:spPr>
      </p:pic>
      <p:pic>
        <p:nvPicPr>
          <p:cNvPr id="11" name="Picture 2" descr="http://www.expo21xx.com/cipmedia/20317/1156_1.jpg">
            <a:extLst>
              <a:ext uri="{FF2B5EF4-FFF2-40B4-BE49-F238E27FC236}">
                <a16:creationId xmlns="" xmlns:a16="http://schemas.microsoft.com/office/drawing/2014/main" id="{E7496BD3-0B95-44A2-BC16-ABA6AD9EA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80811"/>
            <a:ext cx="4285493" cy="2928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4550" y="4707240"/>
            <a:ext cx="3388275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Фрезерный 5-ти координатный обрабатывающий центр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DMG DMU-50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Ecoline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Германия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Стоимость: 11,5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8973" y="4707240"/>
            <a:ext cx="5085110" cy="1764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Роботизированный комплекс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KUKA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Германия</a:t>
            </a:r>
          </a:p>
          <a:p>
            <a:pPr algn="ctr"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1,65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8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рамках реализации международной </a:t>
            </a:r>
          </a:p>
          <a:p>
            <a:pPr algn="ctr">
              <a:spcAft>
                <a:spcPts val="8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магистерской программы «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Агромехатроника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19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836613"/>
            <a:ext cx="5751513" cy="360362"/>
          </a:xfrm>
        </p:spPr>
        <p:txBody>
          <a:bodyPr/>
          <a:lstStyle/>
          <a:p>
            <a:pPr algn="r" eaLnBrk="1" hangingPunct="1"/>
            <a:r>
              <a:rPr lang="ru-RU" sz="2400" b="1" dirty="0" smtClean="0">
                <a:solidFill>
                  <a:srgbClr val="000099"/>
                </a:solidFill>
              </a:rPr>
              <a:t>Кадровый потенциал факультета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1214422"/>
            <a:ext cx="942022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kern="100" dirty="0">
                <a:solidFill>
                  <a:srgbClr val="002060"/>
                </a:solidFill>
              </a:rPr>
              <a:t>Преподавателей </a:t>
            </a:r>
            <a:r>
              <a:rPr lang="ru-RU" sz="2600" b="1" kern="100" dirty="0">
                <a:solidFill>
                  <a:srgbClr val="800000"/>
                </a:solidFill>
              </a:rPr>
              <a:t>– </a:t>
            </a:r>
            <a:r>
              <a:rPr lang="ru-RU" sz="2600" b="1" kern="100" dirty="0" smtClean="0">
                <a:solidFill>
                  <a:srgbClr val="800000"/>
                </a:solidFill>
              </a:rPr>
              <a:t>49</a:t>
            </a:r>
            <a:r>
              <a:rPr lang="en-US" sz="2600" b="1" kern="100" dirty="0" smtClean="0">
                <a:solidFill>
                  <a:srgbClr val="800000"/>
                </a:solidFill>
              </a:rPr>
              <a:t> </a:t>
            </a:r>
            <a:r>
              <a:rPr lang="ru-RU" sz="2600" b="1" kern="100" dirty="0" smtClean="0">
                <a:solidFill>
                  <a:srgbClr val="800000"/>
                </a:solidFill>
              </a:rPr>
              <a:t> </a:t>
            </a:r>
            <a:r>
              <a:rPr lang="ru-RU" sz="2600" b="1" kern="100" dirty="0">
                <a:solidFill>
                  <a:srgbClr val="800000"/>
                </a:solidFill>
              </a:rPr>
              <a:t>человек,</a:t>
            </a:r>
            <a:r>
              <a:rPr lang="ru-RU" sz="2600" b="1" kern="100" dirty="0">
                <a:solidFill>
                  <a:schemeClr val="accent2"/>
                </a:solidFill>
              </a:rPr>
              <a:t> </a:t>
            </a:r>
            <a:r>
              <a:rPr lang="ru-RU" sz="2600" b="1" kern="100" dirty="0">
                <a:solidFill>
                  <a:srgbClr val="002060"/>
                </a:solidFill>
              </a:rPr>
              <a:t>в том числе: 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100" baseline="0" dirty="0">
                <a:solidFill>
                  <a:srgbClr val="800000"/>
                </a:solidFill>
              </a:rPr>
              <a:t>  </a:t>
            </a:r>
            <a:r>
              <a:rPr lang="ru-RU" sz="2600" b="1" kern="100" dirty="0" smtClean="0">
                <a:solidFill>
                  <a:srgbClr val="800000"/>
                </a:solidFill>
              </a:rPr>
              <a:t>8 </a:t>
            </a:r>
            <a:r>
              <a:rPr lang="ru-RU" sz="2600" b="1" kern="100" dirty="0">
                <a:solidFill>
                  <a:srgbClr val="800000"/>
                </a:solidFill>
              </a:rPr>
              <a:t>докторов </a:t>
            </a:r>
            <a:r>
              <a:rPr lang="ru-RU" sz="2600" b="1" kern="100" dirty="0" smtClean="0">
                <a:solidFill>
                  <a:srgbClr val="800000"/>
                </a:solidFill>
              </a:rPr>
              <a:t>наук и профессоров</a:t>
            </a:r>
            <a:r>
              <a:rPr lang="ru-RU" sz="2600" b="1" kern="100" dirty="0">
                <a:solidFill>
                  <a:srgbClr val="800000"/>
                </a:solidFill>
              </a:rPr>
              <a:t>; </a:t>
            </a:r>
            <a:r>
              <a:rPr lang="ru-RU" sz="2600" b="1" kern="100" dirty="0" smtClean="0">
                <a:solidFill>
                  <a:srgbClr val="800000"/>
                </a:solidFill>
              </a:rPr>
              <a:t>34 кандидата наук</a:t>
            </a:r>
            <a:endParaRPr lang="ru-RU" sz="2600" b="1" kern="100" dirty="0">
              <a:solidFill>
                <a:srgbClr val="800000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4571996" y="2071678"/>
          <a:ext cx="4572004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15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01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2268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 кафедры</a:t>
                      </a:r>
                      <a:endParaRPr lang="en-US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solidFill>
                            <a:srgbClr val="002060"/>
                          </a:solidFill>
                        </a:rPr>
                        <a:t>Остепенённость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, %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возраст,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&lt; 40 лет, %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Предполагаемая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</a:rPr>
                        <a:t>отепенённость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, %</a:t>
                      </a:r>
                      <a:endParaRPr lang="en-US" sz="10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51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Механика и компьютерная графика 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70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55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51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Процессы и машины в агробизнесе 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83,3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49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50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94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Машины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и технологии АПК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71,4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78,6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0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Технический сервис,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стандартизация и метрология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54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38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Диаграмма 27"/>
          <p:cNvGraphicFramePr/>
          <p:nvPr/>
        </p:nvGraphicFramePr>
        <p:xfrm>
          <a:off x="0" y="2357430"/>
          <a:ext cx="4572000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-933543" y="11367330"/>
            <a:ext cx="21568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70000"/>
              </a:spcBef>
            </a:pPr>
            <a:r>
              <a:rPr lang="ru-RU" sz="2400" b="1" kern="100" dirty="0" err="1" smtClean="0">
                <a:solidFill>
                  <a:srgbClr val="002060"/>
                </a:solidFill>
              </a:rPr>
              <a:t>Остепенённость, </a:t>
            </a:r>
            <a:r>
              <a:rPr lang="ru-RU" sz="2400" b="1" kern="100" dirty="0" smtClean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00100" y="5786454"/>
            <a:ext cx="21568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70000"/>
              </a:spcBef>
            </a:pPr>
            <a:r>
              <a:rPr lang="ru-RU" sz="2400" b="1" kern="100" dirty="0" err="1" smtClean="0">
                <a:solidFill>
                  <a:srgbClr val="002060"/>
                </a:solidFill>
              </a:rPr>
              <a:t>Остепенённость, </a:t>
            </a:r>
            <a:r>
              <a:rPr lang="ru-RU" sz="2400" b="1" kern="100" dirty="0" smtClean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14876" y="5929330"/>
            <a:ext cx="442912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  <a:latin typeface="Calibri" pitchFamily="34" charset="0"/>
                <a:ea typeface="Times New Roman"/>
                <a:cs typeface="Times New Roman" pitchFamily="18" charset="0"/>
              </a:rPr>
              <a:t>Доля ППС моложе 40 лет – 39,3 %</a:t>
            </a:r>
            <a:endParaRPr lang="ru-RU" sz="1700" dirty="0"/>
          </a:p>
        </p:txBody>
      </p:sp>
      <p:sp>
        <p:nvSpPr>
          <p:cNvPr id="22" name="_s63497"/>
          <p:cNvSpPr>
            <a:spLocks noChangeArrowheads="1"/>
          </p:cNvSpPr>
          <p:nvPr/>
        </p:nvSpPr>
        <p:spPr bwMode="auto">
          <a:xfrm>
            <a:off x="251520" y="6238885"/>
            <a:ext cx="8215370" cy="571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Сохранение и повышение качественного потенциала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кадрового состава факультета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85886" y="857232"/>
            <a:ext cx="7358114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20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Участие в конференциях, выставках и салонах</a:t>
            </a:r>
          </a:p>
        </p:txBody>
      </p:sp>
      <p:pic>
        <p:nvPicPr>
          <p:cNvPr id="22" name="Picture 10" descr="H:\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714488"/>
            <a:ext cx="81467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10"/>
          <p:cNvSpPr>
            <a:spLocks noChangeArrowheads="1"/>
          </p:cNvSpPr>
          <p:nvPr/>
        </p:nvSpPr>
        <p:spPr bwMode="auto">
          <a:xfrm>
            <a:off x="0" y="1928802"/>
            <a:ext cx="6689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baseline="-25000" dirty="0" smtClean="0">
                <a:solidFill>
                  <a:srgbClr val="002060"/>
                </a:solidFill>
                <a:cs typeface="+mn-cs"/>
              </a:rPr>
              <a:t>XI</a:t>
            </a:r>
            <a:r>
              <a:rPr lang="ru-RU" b="1" kern="1200" baseline="-250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b="1" kern="120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Международный </a:t>
            </a:r>
            <a:r>
              <a:rPr lang="ru-RU" b="1" kern="1200" baseline="-25000" dirty="0" err="1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биотехнологический</a:t>
            </a:r>
            <a:r>
              <a:rPr lang="ru-RU" b="1" kern="120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 форум – выставка «</a:t>
            </a:r>
            <a:r>
              <a:rPr lang="ru-RU" b="1" kern="1200" baseline="-25000" dirty="0" err="1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РосБиоТех</a:t>
            </a:r>
            <a:r>
              <a:rPr lang="ru-RU" b="1" kern="120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»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baseline="-25000" dirty="0" smtClean="0">
                <a:solidFill>
                  <a:srgbClr val="C00000"/>
                </a:solidFill>
                <a:cs typeface="+mn-cs"/>
              </a:rPr>
              <a:t>3</a:t>
            </a:r>
            <a:r>
              <a:rPr lang="ru-RU" b="1" kern="1200" baseline="-25000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b="1" kern="1200" baseline="-25000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золотых медали</a:t>
            </a:r>
            <a:r>
              <a:rPr lang="ru-RU" b="1" kern="120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 (руководители Лебедев А.Т., Иванов Д.В., Марченко В.И</a:t>
            </a:r>
            <a:r>
              <a:rPr lang="ru-RU" b="1" kern="1200" baseline="-250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.,)</a:t>
            </a:r>
            <a:endParaRPr lang="en-US" kern="1200" baseline="-25000" dirty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5" name="Picture 11" descr="C:\Users\АнтиРомчик\Desktop\03.jpg"/>
          <p:cNvPicPr>
            <a:picLocks noChangeAspect="1" noChangeArrowheads="1"/>
          </p:cNvPicPr>
          <p:nvPr/>
        </p:nvPicPr>
        <p:blipFill>
          <a:blip r:embed="rId6"/>
          <a:srcRect l="23645" t="9006" r="21249" b="9724"/>
          <a:stretch>
            <a:fillRect/>
          </a:stretch>
        </p:blipFill>
        <p:spPr bwMode="auto">
          <a:xfrm>
            <a:off x="7286644" y="1643050"/>
            <a:ext cx="91281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18"/>
          <p:cNvSpPr>
            <a:spLocks noChangeArrowheads="1"/>
          </p:cNvSpPr>
          <p:nvPr/>
        </p:nvSpPr>
        <p:spPr bwMode="auto">
          <a:xfrm>
            <a:off x="0" y="2643182"/>
            <a:ext cx="5286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kern="120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Международная выставка-конгресс «Высокие технологии. Инновации. Инвестиции» (</a:t>
            </a:r>
            <a:r>
              <a:rPr lang="en-US" b="1" kern="120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HI-</a:t>
            </a:r>
            <a:r>
              <a:rPr lang="ru-RU" b="1" kern="120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ТЕСН) – </a:t>
            </a:r>
            <a:r>
              <a:rPr lang="ru-RU" b="1" baseline="-25000" dirty="0" smtClean="0">
                <a:solidFill>
                  <a:srgbClr val="FF0000"/>
                </a:solidFill>
                <a:cs typeface="+mn-cs"/>
              </a:rPr>
              <a:t>3 </a:t>
            </a:r>
            <a:r>
              <a:rPr lang="ru-RU" b="1" kern="1200" baseline="-250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серебряные медали, </a:t>
            </a:r>
            <a:r>
              <a:rPr lang="ru-RU" b="1" kern="1200" baseline="-250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диплом</a:t>
            </a:r>
            <a:r>
              <a:rPr lang="ru-RU" b="1" kern="120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  (</a:t>
            </a:r>
            <a:r>
              <a:rPr lang="ru-RU" b="1" kern="1200" baseline="-250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руководители </a:t>
            </a:r>
            <a:r>
              <a:rPr lang="ru-RU" b="1" kern="120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Лебедев А.Т</a:t>
            </a:r>
            <a:r>
              <a:rPr lang="ru-RU" b="1" kern="1200" baseline="-250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., Данилов М.В. Марченко В.И.)</a:t>
            </a:r>
            <a:endParaRPr lang="ru-RU" b="1" kern="1200" baseline="-25000" dirty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0" y="1142984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kern="1200" dirty="0">
                <a:solidFill>
                  <a:srgbClr val="1B1B55"/>
                </a:solidFill>
                <a:latin typeface="Arial" charset="0"/>
                <a:ea typeface="+mn-ea"/>
                <a:cs typeface="+mn-cs"/>
              </a:rPr>
              <a:t>Факультет механизации участвовал в </a:t>
            </a:r>
            <a:r>
              <a:rPr lang="ru-RU" b="1" kern="1200" dirty="0" smtClean="0">
                <a:solidFill>
                  <a:srgbClr val="1B1B55"/>
                </a:solidFill>
                <a:latin typeface="Arial" charset="0"/>
                <a:ea typeface="+mn-ea"/>
                <a:cs typeface="+mn-cs"/>
              </a:rPr>
              <a:t>13 выставках </a:t>
            </a:r>
            <a:r>
              <a:rPr lang="ru-RU" b="1" kern="1200" dirty="0">
                <a:solidFill>
                  <a:srgbClr val="1B1B55"/>
                </a:solidFill>
                <a:latin typeface="Arial" charset="0"/>
                <a:ea typeface="+mn-ea"/>
                <a:cs typeface="+mn-cs"/>
              </a:rPr>
              <a:t>и салонах, а также  		</a:t>
            </a:r>
            <a:r>
              <a:rPr lang="ru-RU" b="1" kern="1200" dirty="0" smtClean="0">
                <a:solidFill>
                  <a:srgbClr val="1B1B55"/>
                </a:solidFill>
                <a:latin typeface="Arial" charset="0"/>
                <a:ea typeface="+mn-ea"/>
                <a:cs typeface="+mn-cs"/>
              </a:rPr>
              <a:t>30 конференциях, </a:t>
            </a:r>
            <a:r>
              <a:rPr lang="ru-RU" b="1" kern="1200" dirty="0">
                <a:solidFill>
                  <a:srgbClr val="1B1B55"/>
                </a:solidFill>
                <a:latin typeface="Arial" charset="0"/>
                <a:ea typeface="+mn-ea"/>
                <a:cs typeface="+mn-cs"/>
              </a:rPr>
              <a:t>в том числе </a:t>
            </a:r>
            <a:r>
              <a:rPr lang="ru-RU" b="1" kern="1200" dirty="0" smtClean="0">
                <a:solidFill>
                  <a:srgbClr val="1B1B55"/>
                </a:solidFill>
                <a:latin typeface="Arial" charset="0"/>
                <a:ea typeface="+mn-ea"/>
                <a:cs typeface="+mn-cs"/>
              </a:rPr>
              <a:t>11 </a:t>
            </a:r>
            <a:r>
              <a:rPr lang="ru-RU" b="1" kern="1200" dirty="0">
                <a:solidFill>
                  <a:srgbClr val="1B1B55"/>
                </a:solidFill>
                <a:latin typeface="Arial" charset="0"/>
                <a:ea typeface="+mn-ea"/>
                <a:cs typeface="+mn-cs"/>
              </a:rPr>
              <a:t>международных, </a:t>
            </a:r>
            <a:r>
              <a:rPr lang="ru-RU" b="1" kern="1200" dirty="0" smtClean="0">
                <a:solidFill>
                  <a:srgbClr val="1B1B55"/>
                </a:solidFill>
                <a:latin typeface="Arial" charset="0"/>
                <a:ea typeface="+mn-ea"/>
                <a:cs typeface="+mn-cs"/>
              </a:rPr>
              <a:t>4 </a:t>
            </a:r>
            <a:r>
              <a:rPr lang="ru-RU" b="1" kern="1200" dirty="0">
                <a:solidFill>
                  <a:srgbClr val="1B1B55"/>
                </a:solidFill>
                <a:latin typeface="Arial" charset="0"/>
                <a:ea typeface="+mn-ea"/>
                <a:cs typeface="+mn-cs"/>
              </a:rPr>
              <a:t>российских,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kern="1200" dirty="0" smtClean="0">
                <a:solidFill>
                  <a:srgbClr val="1B1B55"/>
                </a:solidFill>
                <a:latin typeface="Arial" charset="0"/>
                <a:ea typeface="+mn-ea"/>
                <a:cs typeface="+mn-cs"/>
              </a:rPr>
              <a:t>9 </a:t>
            </a:r>
            <a:r>
              <a:rPr lang="ru-RU" b="1" kern="1200" dirty="0">
                <a:solidFill>
                  <a:srgbClr val="1B1B55"/>
                </a:solidFill>
                <a:latin typeface="Arial" charset="0"/>
                <a:ea typeface="+mn-ea"/>
                <a:cs typeface="+mn-cs"/>
              </a:rPr>
              <a:t>региональных и  </a:t>
            </a:r>
            <a:r>
              <a:rPr lang="ru-RU" b="1" dirty="0" smtClean="0">
                <a:solidFill>
                  <a:srgbClr val="1B1B55"/>
                </a:solidFill>
                <a:cs typeface="+mn-cs"/>
              </a:rPr>
              <a:t>6</a:t>
            </a:r>
            <a:r>
              <a:rPr lang="ru-RU" b="1" kern="1200" dirty="0" smtClean="0">
                <a:solidFill>
                  <a:srgbClr val="1B1B55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b="1" kern="1200" dirty="0">
                <a:solidFill>
                  <a:srgbClr val="1B1B55"/>
                </a:solidFill>
                <a:latin typeface="Arial" charset="0"/>
                <a:ea typeface="+mn-ea"/>
                <a:cs typeface="+mn-cs"/>
              </a:rPr>
              <a:t>вузовских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0" y="6000768"/>
            <a:ext cx="500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Научно-практическая конференция «Как совершенствовать доильную технику и повысить урожайность зерновых» совместно с ФГБОУ ВО Донской ГАУ</a:t>
            </a:r>
          </a:p>
        </p:txBody>
      </p:sp>
      <p:pic>
        <p:nvPicPr>
          <p:cNvPr id="43" name="Рисунок 42" descr="http://stgau.ru/bitrix/script%20foto/News%20foto/23.03.2016/2/small/01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2428868"/>
            <a:ext cx="11430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http://www.stgau.ru/bitrix/script%20foto/News%20foto/22.03.2017/9/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2500306"/>
            <a:ext cx="827234" cy="854287"/>
          </a:xfrm>
          <a:prstGeom prst="rect">
            <a:avLst/>
          </a:prstGeom>
          <a:noFill/>
        </p:spPr>
      </p:pic>
      <p:pic>
        <p:nvPicPr>
          <p:cNvPr id="31" name="Picture 6" descr="http://www.stgau.ru/bitrix/script%20foto/News%20foto/22.03.2017/9/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82" y="2540531"/>
            <a:ext cx="785818" cy="812916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214282" y="3357562"/>
            <a:ext cx="8001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Серебряная медаль XXVI Международной агропромышленной выставке-ярмарке «</a:t>
            </a:r>
            <a:r>
              <a:rPr lang="ru-RU" b="1" baseline="-25000" dirty="0" err="1" smtClean="0">
                <a:solidFill>
                  <a:srgbClr val="002060"/>
                </a:solidFill>
                <a:cs typeface="+mn-cs"/>
              </a:rPr>
              <a:t>Агрорусь</a:t>
            </a:r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 – 2017»</a:t>
            </a:r>
            <a:endParaRPr lang="ru-RU" b="1" baseline="-2500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1266" name="AutoShape 2" descr="http://www.stgau.ru/bitrix/script%20foto/News%20foto/23.06.2017/5/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://www.stgau.ru/bitrix/script%20foto/News%20foto/23.06.2017/5/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://www.stgau.ru/bitrix/script%20foto/News%20foto/23.06.2017/5/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1" name="Picture 7" descr="C:\Users\АнтиРомчик\Downloads\08.jpg"/>
          <p:cNvPicPr>
            <a:picLocks noChangeAspect="1" noChangeArrowheads="1"/>
          </p:cNvPicPr>
          <p:nvPr/>
        </p:nvPicPr>
        <p:blipFill>
          <a:blip r:embed="rId11"/>
          <a:srcRect t="18651"/>
          <a:stretch>
            <a:fillRect/>
          </a:stretch>
        </p:blipFill>
        <p:spPr bwMode="auto">
          <a:xfrm>
            <a:off x="-32" y="3714752"/>
            <a:ext cx="4719290" cy="232400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478631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Научно-практический семинар: "Проблемы ремонта отечественной и импортной техники» </a:t>
            </a:r>
            <a:r>
              <a:rPr lang="ru-RU" b="1" baseline="-25000" dirty="0" smtClean="0">
                <a:solidFill>
                  <a:srgbClr val="002060"/>
                </a:solidFill>
              </a:rPr>
              <a:t>совместно</a:t>
            </a:r>
          </a:p>
          <a:p>
            <a:r>
              <a:rPr lang="ru-RU" b="1" baseline="-25000" dirty="0" smtClean="0">
                <a:solidFill>
                  <a:srgbClr val="002060"/>
                </a:solidFill>
              </a:rPr>
              <a:t> с АО "Костромской завод </a:t>
            </a:r>
            <a:r>
              <a:rPr lang="ru-RU" b="1" baseline="-25000" dirty="0" err="1" smtClean="0">
                <a:solidFill>
                  <a:srgbClr val="002060"/>
                </a:solidFill>
              </a:rPr>
              <a:t>автокомпонентов</a:t>
            </a:r>
            <a:r>
              <a:rPr lang="ru-RU" b="1" baseline="-25000" dirty="0" smtClean="0">
                <a:solidFill>
                  <a:srgbClr val="002060"/>
                </a:solidFill>
              </a:rPr>
              <a:t>"</a:t>
            </a:r>
            <a:endParaRPr lang="ru-RU" b="1" baseline="-25000" dirty="0" smtClean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1273" name="AutoShape 9" descr="http://www.stgau.ru/bitrix/script%20foto/News%20foto/11.12.2017/10/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C:\Users\АнтиРомчик\Downloads\07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79126" y="3738416"/>
            <a:ext cx="4264874" cy="2333790"/>
          </a:xfrm>
          <a:prstGeom prst="rect">
            <a:avLst/>
          </a:prstGeom>
          <a:noFill/>
        </p:spPr>
      </p:pic>
      <p:pic>
        <p:nvPicPr>
          <p:cNvPr id="34" name="Picture 2" descr="http://www.stgau.ru/bitrix/script%20foto/News%20foto/08.09.2017/5/01.jpg"/>
          <p:cNvPicPr>
            <a:picLocks noChangeAspect="1" noChangeArrowheads="1"/>
          </p:cNvPicPr>
          <p:nvPr/>
        </p:nvPicPr>
        <p:blipFill>
          <a:blip r:embed="rId13" cstate="print"/>
          <a:srcRect l="29388" t="21755" r="26530" b="18836"/>
          <a:stretch>
            <a:fillRect/>
          </a:stretch>
        </p:blipFill>
        <p:spPr bwMode="auto">
          <a:xfrm>
            <a:off x="8215338" y="2714620"/>
            <a:ext cx="928662" cy="10576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929058" y="785794"/>
            <a:ext cx="421484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2000" b="1" kern="0" dirty="0" smtClean="0">
                <a:solidFill>
                  <a:srgbClr val="000099"/>
                </a:solidFill>
              </a:rPr>
              <a:t>Студенческая наука</a:t>
            </a: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1285875" y="1357313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i="1" kern="1200" baseline="-250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 baseline="-2500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72232" y="5286388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baseline="-25000" dirty="0" smtClean="0">
                <a:solidFill>
                  <a:srgbClr val="FF0000"/>
                </a:solidFill>
                <a:cs typeface="+mn-cs"/>
              </a:rPr>
              <a:t>Головин Максим</a:t>
            </a:r>
          </a:p>
          <a:p>
            <a:pPr algn="ctr"/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участник Международного конкурса исследовательских работ/проектов учащихся и студентов «</a:t>
            </a:r>
            <a:r>
              <a:rPr lang="ru-RU" b="1" baseline="-25000" dirty="0" err="1" smtClean="0">
                <a:solidFill>
                  <a:srgbClr val="002060"/>
                </a:solidFill>
                <a:cs typeface="+mn-cs"/>
              </a:rPr>
              <a:t>СтартАП</a:t>
            </a:r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, или первый шаг в науку»</a:t>
            </a:r>
          </a:p>
        </p:txBody>
      </p:sp>
      <p:pic>
        <p:nvPicPr>
          <p:cNvPr id="2" name="Picture 2" descr="http://www.stgau.ru/bitrix/script%20foto/News%20foto/31.03.2017%2000:00:00/2/01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5929322" y="4857760"/>
            <a:ext cx="785818" cy="886864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6429388" y="3643314"/>
            <a:ext cx="27146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baseline="-25000" dirty="0" smtClean="0">
                <a:solidFill>
                  <a:srgbClr val="FF0000"/>
                </a:solidFill>
                <a:cs typeface="+mn-cs"/>
              </a:rPr>
              <a:t>Максим Королевский</a:t>
            </a:r>
          </a:p>
          <a:p>
            <a:pPr algn="ctr"/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1 место в компетенции «</a:t>
            </a:r>
            <a:r>
              <a:rPr lang="ru-RU" b="1" baseline="-25000" dirty="0" err="1" smtClean="0">
                <a:solidFill>
                  <a:srgbClr val="002060"/>
                </a:solidFill>
                <a:cs typeface="+mn-cs"/>
              </a:rPr>
              <a:t>Прототипирование</a:t>
            </a:r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»</a:t>
            </a:r>
          </a:p>
          <a:p>
            <a:pPr algn="ctr"/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 V Национального чемпионата «Молодые профессионалы» (</a:t>
            </a:r>
            <a:r>
              <a:rPr lang="ru-RU" b="1" baseline="-25000" dirty="0" err="1" smtClean="0">
                <a:solidFill>
                  <a:srgbClr val="002060"/>
                </a:solidFill>
                <a:cs typeface="+mn-cs"/>
              </a:rPr>
              <a:t>WorldSkills</a:t>
            </a:r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 </a:t>
            </a:r>
            <a:r>
              <a:rPr lang="ru-RU" b="1" baseline="-25000" dirty="0" err="1" smtClean="0">
                <a:solidFill>
                  <a:srgbClr val="002060"/>
                </a:solidFill>
                <a:cs typeface="+mn-cs"/>
              </a:rPr>
              <a:t>Russia</a:t>
            </a:r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) в г. Краснодаре</a:t>
            </a:r>
          </a:p>
        </p:txBody>
      </p:sp>
      <p:pic>
        <p:nvPicPr>
          <p:cNvPr id="6152" name="Picture 8" descr="http://www.stgau.ru/bitrix/script%20foto/News%20foto/17.05.2017/1/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857496"/>
            <a:ext cx="1362370" cy="976741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2928926" y="3714752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baseline="-25000" dirty="0" err="1" smtClean="0">
                <a:solidFill>
                  <a:srgbClr val="FF0000"/>
                </a:solidFill>
                <a:cs typeface="+mn-cs"/>
              </a:rPr>
              <a:t>Грабельников</a:t>
            </a:r>
            <a:r>
              <a:rPr lang="ru-RU" b="1" baseline="-25000" dirty="0" smtClean="0">
                <a:solidFill>
                  <a:srgbClr val="FF0000"/>
                </a:solidFill>
                <a:cs typeface="+mn-cs"/>
              </a:rPr>
              <a:t> Дмитрий</a:t>
            </a:r>
          </a:p>
          <a:p>
            <a:pPr algn="ctr"/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диплом </a:t>
            </a:r>
            <a:r>
              <a:rPr lang="ru-RU" b="1" dirty="0" smtClean="0">
                <a:solidFill>
                  <a:srgbClr val="002060"/>
                </a:solidFill>
                <a:cs typeface="+mn-cs"/>
              </a:rPr>
              <a:t> </a:t>
            </a:r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«Молодежная Премия ВОИР»,</a:t>
            </a:r>
          </a:p>
          <a:p>
            <a:pPr algn="ctr"/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 г. </a:t>
            </a:r>
            <a:r>
              <a:rPr lang="ru-RU" b="1" baseline="-25000" dirty="0" err="1" smtClean="0">
                <a:solidFill>
                  <a:srgbClr val="002060"/>
                </a:solidFill>
                <a:cs typeface="+mn-cs"/>
              </a:rPr>
              <a:t>Москва,</a:t>
            </a:r>
            <a:r>
              <a:rPr lang="ru-RU" b="1" baseline="-25000" dirty="0" err="1" smtClean="0">
                <a:solidFill>
                  <a:srgbClr val="002060"/>
                </a:solidFill>
              </a:rPr>
              <a:t>участник</a:t>
            </a:r>
            <a:r>
              <a:rPr lang="ru-RU" b="1" baseline="-25000" dirty="0" smtClean="0">
                <a:solidFill>
                  <a:srgbClr val="002060"/>
                </a:solidFill>
              </a:rPr>
              <a:t> </a:t>
            </a:r>
            <a:r>
              <a:rPr lang="ru-RU" b="1" baseline="-25000" dirty="0" err="1" smtClean="0">
                <a:solidFill>
                  <a:srgbClr val="002060"/>
                </a:solidFill>
                <a:cs typeface="+mn-cs"/>
              </a:rPr>
              <a:t>Стартап</a:t>
            </a:r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 - школы "SMART-START" для </a:t>
            </a:r>
            <a:r>
              <a:rPr lang="ru-RU" b="1" baseline="-25000" dirty="0" err="1" smtClean="0">
                <a:solidFill>
                  <a:srgbClr val="002060"/>
                </a:solidFill>
                <a:cs typeface="+mn-cs"/>
              </a:rPr>
              <a:t>инноваторов</a:t>
            </a:r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 и изобретателей IT и технологических проектов,</a:t>
            </a:r>
          </a:p>
          <a:p>
            <a:pPr algn="ctr"/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 г. Пятигорск</a:t>
            </a:r>
          </a:p>
          <a:p>
            <a:pPr algn="ctr"/>
            <a:endParaRPr lang="ru-RU" b="1" baseline="-25000" dirty="0" smtClean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6154" name="Picture 10" descr="http://www.stgau.ru/bitrix/script%20foto/News%20foto/25.05.2017/6/06.jpg"/>
          <p:cNvPicPr>
            <a:picLocks noChangeAspect="1" noChangeArrowheads="1"/>
          </p:cNvPicPr>
          <p:nvPr/>
        </p:nvPicPr>
        <p:blipFill>
          <a:blip r:embed="rId7" cstate="print">
            <a:lum contrast="-10000"/>
          </a:blip>
          <a:srcRect/>
          <a:stretch>
            <a:fillRect/>
          </a:stretch>
        </p:blipFill>
        <p:spPr bwMode="auto">
          <a:xfrm>
            <a:off x="4929190" y="1116329"/>
            <a:ext cx="1214219" cy="1741167"/>
          </a:xfrm>
          <a:prstGeom prst="rect">
            <a:avLst/>
          </a:prstGeom>
          <a:noFill/>
        </p:spPr>
      </p:pic>
      <p:pic>
        <p:nvPicPr>
          <p:cNvPr id="40" name="Picture 4" descr="http://www.stgau.ru/bitrix/script%20foto/News%20foto/22.05.2017/3/0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0156" y="1142984"/>
            <a:ext cx="1946686" cy="2595581"/>
          </a:xfrm>
          <a:prstGeom prst="rect">
            <a:avLst/>
          </a:prstGeom>
          <a:noFill/>
        </p:spPr>
      </p:pic>
      <p:pic>
        <p:nvPicPr>
          <p:cNvPr id="41" name="Picture 6" descr="http://www.stgau.ru/bitrix/script%20foto/News%20foto/17.05.2017/1/01.jpg"/>
          <p:cNvPicPr>
            <a:picLocks noChangeAspect="1" noChangeArrowheads="1"/>
          </p:cNvPicPr>
          <p:nvPr/>
        </p:nvPicPr>
        <p:blipFill>
          <a:blip r:embed="rId9"/>
          <a:srcRect t="6891" r="557"/>
          <a:stretch>
            <a:fillRect/>
          </a:stretch>
        </p:blipFill>
        <p:spPr bwMode="auto">
          <a:xfrm>
            <a:off x="3286116" y="1071546"/>
            <a:ext cx="1644524" cy="2681303"/>
          </a:xfrm>
          <a:prstGeom prst="rect">
            <a:avLst/>
          </a:prstGeom>
          <a:noFill/>
        </p:spPr>
      </p:pic>
      <p:pic>
        <p:nvPicPr>
          <p:cNvPr id="1026" name="Picture 2" descr="F:\жесткий диск работа\НАУКА ФАКУЛЬТЕТА\презентации\2017 гранты и публикац учен совет\фото\IMG_2534-24-11-17-09-18.jpeg"/>
          <p:cNvPicPr>
            <a:picLocks noChangeAspect="1" noChangeArrowheads="1"/>
          </p:cNvPicPr>
          <p:nvPr/>
        </p:nvPicPr>
        <p:blipFill>
          <a:blip r:embed="rId10" cstate="print"/>
          <a:srcRect l="16931" t="26984" r="21693" b="5396"/>
          <a:stretch>
            <a:fillRect/>
          </a:stretch>
        </p:blipFill>
        <p:spPr bwMode="auto">
          <a:xfrm>
            <a:off x="4714876" y="5072074"/>
            <a:ext cx="1215762" cy="1785926"/>
          </a:xfrm>
          <a:prstGeom prst="rect">
            <a:avLst/>
          </a:prstGeom>
          <a:noFill/>
        </p:spPr>
      </p:pic>
      <p:pic>
        <p:nvPicPr>
          <p:cNvPr id="1027" name="Picture 3" descr="F:\жесткий диск работа\НАУКА ФАКУЛЬТЕТА\презентации\2017 гранты и публикац учен совет\фото\IMG_2535-24-11-17-09-18.jpeg"/>
          <p:cNvPicPr>
            <a:picLocks noChangeAspect="1" noChangeArrowheads="1"/>
          </p:cNvPicPr>
          <p:nvPr/>
        </p:nvPicPr>
        <p:blipFill>
          <a:blip r:embed="rId11" cstate="print"/>
          <a:srcRect l="11245" t="9639" r="8433" b="6024"/>
          <a:stretch>
            <a:fillRect/>
          </a:stretch>
        </p:blipFill>
        <p:spPr bwMode="auto">
          <a:xfrm>
            <a:off x="5929322" y="5819273"/>
            <a:ext cx="828772" cy="103872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0" y="3500438"/>
            <a:ext cx="3071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Победа  в Форуме молодежи Южного федерального округа «Ростов»</a:t>
            </a:r>
          </a:p>
          <a:p>
            <a:pPr algn="ctr"/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с получением гранта </a:t>
            </a:r>
            <a:r>
              <a:rPr lang="ru-RU" b="1" baseline="-25000" dirty="0" smtClean="0">
                <a:solidFill>
                  <a:srgbClr val="FF0000"/>
                </a:solidFill>
                <a:cs typeface="+mn-cs"/>
              </a:rPr>
              <a:t>100</a:t>
            </a:r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 тыс. руб. </a:t>
            </a:r>
          </a:p>
          <a:p>
            <a:pPr algn="ctr"/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программы У.М.Н.И.К. 2017 с получением гранта </a:t>
            </a:r>
            <a:r>
              <a:rPr lang="ru-RU" b="1" baseline="-25000" dirty="0" smtClean="0">
                <a:solidFill>
                  <a:srgbClr val="FF0000"/>
                </a:solidFill>
                <a:cs typeface="+mn-cs"/>
              </a:rPr>
              <a:t>500</a:t>
            </a:r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 тыс. руб.</a:t>
            </a:r>
          </a:p>
          <a:p>
            <a:pPr algn="ctr"/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 (научный руководитель к.т.н., доцент Детистова О.И..)</a:t>
            </a:r>
          </a:p>
        </p:txBody>
      </p:sp>
      <p:pic>
        <p:nvPicPr>
          <p:cNvPr id="26" name="Picture 2" descr="http://www.stgau.ru/bitrix/script%20foto/News%20foto/20.09.2017/2/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14480" y="1142984"/>
            <a:ext cx="1500198" cy="2108005"/>
          </a:xfrm>
          <a:prstGeom prst="rect">
            <a:avLst/>
          </a:prstGeom>
          <a:noFill/>
        </p:spPr>
      </p:pic>
      <p:pic>
        <p:nvPicPr>
          <p:cNvPr id="27" name="Picture 6" descr="http://www.stgau.ru/bitrix/script%20foto/News%20foto/20.09.2017/2/07.jpg"/>
          <p:cNvPicPr>
            <a:picLocks noChangeAspect="1" noChangeArrowheads="1"/>
          </p:cNvPicPr>
          <p:nvPr/>
        </p:nvPicPr>
        <p:blipFill>
          <a:blip r:embed="rId13"/>
          <a:srcRect l="37014" t="18182" r="16842"/>
          <a:stretch>
            <a:fillRect/>
          </a:stretch>
        </p:blipFill>
        <p:spPr bwMode="auto">
          <a:xfrm>
            <a:off x="142844" y="1142984"/>
            <a:ext cx="1476358" cy="2214578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928662" y="3286124"/>
            <a:ext cx="1907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baseline="-25000" dirty="0" err="1" smtClean="0">
                <a:solidFill>
                  <a:srgbClr val="FF0000"/>
                </a:solidFill>
                <a:cs typeface="+mn-cs"/>
              </a:rPr>
              <a:t>Грабовенко</a:t>
            </a:r>
            <a:r>
              <a:rPr lang="ru-RU" b="1" baseline="-25000" dirty="0" smtClean="0">
                <a:solidFill>
                  <a:srgbClr val="FF0000"/>
                </a:solidFill>
                <a:cs typeface="+mn-cs"/>
              </a:rPr>
              <a:t> Елизавета</a:t>
            </a:r>
            <a:endParaRPr lang="ru-RU" b="1" baseline="-250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14612" y="5786454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ІІ место в финальной чемпионате по деловой игре «Железный предприниматель» </a:t>
            </a:r>
          </a:p>
          <a:p>
            <a:pPr algn="ctr"/>
            <a:r>
              <a:rPr lang="ru-RU" b="1" baseline="-25000" dirty="0" smtClean="0">
                <a:solidFill>
                  <a:srgbClr val="002060"/>
                </a:solidFill>
                <a:cs typeface="+mn-cs"/>
              </a:rPr>
              <a:t>(г. Москва)</a:t>
            </a:r>
            <a:endParaRPr lang="ru-RU" b="1" baseline="-2500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14612" y="4857760"/>
            <a:ext cx="2071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-25000" dirty="0" smtClean="0">
                <a:solidFill>
                  <a:srgbClr val="FF0000"/>
                </a:solidFill>
                <a:cs typeface="+mn-cs"/>
              </a:rPr>
              <a:t>Ануприенко Максим, </a:t>
            </a:r>
            <a:r>
              <a:rPr lang="ru-RU" b="1" baseline="-25000" dirty="0" err="1" smtClean="0">
                <a:solidFill>
                  <a:srgbClr val="FF0000"/>
                </a:solidFill>
                <a:cs typeface="+mn-cs"/>
              </a:rPr>
              <a:t>Грабельников</a:t>
            </a:r>
            <a:r>
              <a:rPr lang="ru-RU" b="1" baseline="-25000" dirty="0" smtClean="0">
                <a:solidFill>
                  <a:srgbClr val="FF0000"/>
                </a:solidFill>
                <a:cs typeface="+mn-cs"/>
              </a:rPr>
              <a:t> Дмитрий, </a:t>
            </a:r>
            <a:r>
              <a:rPr lang="ru-RU" b="1" baseline="-25000" dirty="0" err="1" smtClean="0">
                <a:solidFill>
                  <a:srgbClr val="FF0000"/>
                </a:solidFill>
                <a:cs typeface="+mn-cs"/>
              </a:rPr>
              <a:t>Ермышкин</a:t>
            </a:r>
            <a:r>
              <a:rPr lang="ru-RU" b="1" baseline="-25000" dirty="0" smtClean="0">
                <a:solidFill>
                  <a:srgbClr val="FF0000"/>
                </a:solidFill>
                <a:cs typeface="+mn-cs"/>
              </a:rPr>
              <a:t> Виктор,</a:t>
            </a:r>
          </a:p>
          <a:p>
            <a:r>
              <a:rPr lang="ru-RU" b="1" baseline="-25000" dirty="0" err="1" smtClean="0">
                <a:solidFill>
                  <a:srgbClr val="FF0000"/>
                </a:solidFill>
                <a:cs typeface="+mn-cs"/>
              </a:rPr>
              <a:t>Оганджанян</a:t>
            </a:r>
            <a:r>
              <a:rPr lang="ru-RU" b="1" baseline="-25000" dirty="0" smtClean="0">
                <a:solidFill>
                  <a:srgbClr val="FF0000"/>
                </a:solidFill>
                <a:cs typeface="+mn-cs"/>
              </a:rPr>
              <a:t> Роман, Григорьев Алексей </a:t>
            </a:r>
          </a:p>
        </p:txBody>
      </p:sp>
      <p:pic>
        <p:nvPicPr>
          <p:cNvPr id="33" name="Picture 4" descr="http://www.stgau.ru/bitrix/script%20foto/News%20foto/10.03.2017%2000:00:00/1/01.jpg"/>
          <p:cNvPicPr>
            <a:picLocks noChangeAspect="1" noChangeArrowheads="1"/>
          </p:cNvPicPr>
          <p:nvPr/>
        </p:nvPicPr>
        <p:blipFill>
          <a:blip r:embed="rId14"/>
          <a:srcRect l="10313" t="5000" r="9062"/>
          <a:stretch>
            <a:fillRect/>
          </a:stretch>
        </p:blipFill>
        <p:spPr bwMode="auto">
          <a:xfrm>
            <a:off x="0" y="4857760"/>
            <a:ext cx="2714612" cy="1788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357290" y="4000504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357290" y="3929066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071538" y="214290"/>
            <a:ext cx="7358114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Перспективы и направления развития факультета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  2018 г.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214422"/>
            <a:ext cx="9144000" cy="59246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 algn="just" rtl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kern="120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1. </a:t>
            </a:r>
            <a:r>
              <a:rPr lang="ru-RU" sz="2100" b="1" kern="1200" spc="-4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Обеспечить выполнение научно-исследовательских и опытно-конструкторских работ в рамках хоздоговоров и государственных контрактов не ниже нормативного </a:t>
            </a:r>
            <a:r>
              <a:rPr lang="ru-RU" sz="2100" b="1" kern="1200" spc="-40" baseline="-250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показателя, а также максимально возможным образом вовлекать студентов</a:t>
            </a:r>
            <a:r>
              <a:rPr lang="ru-RU" sz="2100" b="1" spc="-40" dirty="0">
                <a:solidFill>
                  <a:srgbClr val="002060"/>
                </a:solidFill>
                <a:cs typeface="+mn-cs"/>
              </a:rPr>
              <a:t> </a:t>
            </a:r>
            <a:r>
              <a:rPr lang="ru-RU" sz="2100" b="1" spc="-40" baseline="-25000" dirty="0" smtClean="0">
                <a:solidFill>
                  <a:srgbClr val="002060"/>
                </a:solidFill>
                <a:cs typeface="+mn-cs"/>
              </a:rPr>
              <a:t>и магистрантов</a:t>
            </a:r>
            <a:r>
              <a:rPr lang="ru-RU" sz="2100" b="1" spc="-40" dirty="0" smtClean="0">
                <a:solidFill>
                  <a:srgbClr val="002060"/>
                </a:solidFill>
                <a:cs typeface="+mn-cs"/>
              </a:rPr>
              <a:t> </a:t>
            </a:r>
            <a:r>
              <a:rPr lang="ru-RU" sz="2100" b="1" spc="-40" baseline="-25000" dirty="0">
                <a:solidFill>
                  <a:srgbClr val="002060"/>
                </a:solidFill>
                <a:cs typeface="+mn-cs"/>
              </a:rPr>
              <a:t>в работу лабораторий.  (</a:t>
            </a:r>
            <a:r>
              <a:rPr lang="ru-RU" sz="2100" b="1" kern="1200" spc="-4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отв.: декан ФМСХ </a:t>
            </a:r>
            <a:r>
              <a:rPr lang="ru-RU" sz="2100" b="1" spc="-40" baseline="-25000" dirty="0" err="1" smtClean="0">
                <a:solidFill>
                  <a:srgbClr val="002060"/>
                </a:solidFill>
                <a:cs typeface="+mn-cs"/>
              </a:rPr>
              <a:t>Кулаев</a:t>
            </a:r>
            <a:r>
              <a:rPr lang="ru-RU" sz="2100" b="1" spc="-40" baseline="-25000" dirty="0" smtClean="0">
                <a:solidFill>
                  <a:srgbClr val="002060"/>
                </a:solidFill>
                <a:cs typeface="+mn-cs"/>
              </a:rPr>
              <a:t> Е.В.</a:t>
            </a:r>
            <a:r>
              <a:rPr lang="ru-RU" sz="2100" b="1" kern="1200" spc="-40" baseline="-250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ru-RU" sz="2100" b="1" kern="1200" spc="-4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зав. кафедрами).</a:t>
            </a:r>
            <a:endParaRPr lang="en-US" sz="2100" b="1" kern="1200" spc="-40" baseline="-25000" dirty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  <a:p>
            <a:pPr indent="360000" algn="just" hangingPunct="0">
              <a:lnSpc>
                <a:spcPct val="150000"/>
              </a:lnSpc>
            </a:pPr>
            <a:r>
              <a:rPr lang="ru-RU" sz="2100" b="1" kern="1200" spc="-4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2. Повысить публикационную активность сотрудников в журналах с высоким </a:t>
            </a:r>
            <a:r>
              <a:rPr lang="ru-RU" sz="2100" b="1" kern="1200" spc="-40" baseline="-25000" dirty="0" err="1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импакт-фактором</a:t>
            </a:r>
            <a:r>
              <a:rPr lang="ru-RU" sz="2100" b="1" kern="1200" spc="-4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 в РИНЦ и в журналах, зарегистрированных в реферативных базах  данных </a:t>
            </a:r>
            <a:r>
              <a:rPr lang="ru-RU" sz="2100" b="1" kern="1200" spc="-40" baseline="-25000" dirty="0" err="1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Scopus</a:t>
            </a:r>
            <a:r>
              <a:rPr lang="ru-RU" sz="2100" b="1" kern="1200" spc="-4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ru-RU" sz="2100" b="1" kern="1200" spc="-40" baseline="-25000" dirty="0" err="1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Web</a:t>
            </a:r>
            <a:r>
              <a:rPr lang="ru-RU" sz="2100" b="1" kern="1200" spc="-4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100" b="1" kern="1200" spc="-40" baseline="-25000" dirty="0" err="1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ru-RU" sz="2100" b="1" kern="1200" spc="-4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100" b="1" kern="1200" spc="-40" baseline="-25000" dirty="0" err="1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Science</a:t>
            </a:r>
            <a:r>
              <a:rPr lang="ru-RU" sz="2100" b="1" kern="1200" spc="-4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, обеспечить участие в федеральных целевых программах и снизить </a:t>
            </a:r>
            <a:r>
              <a:rPr lang="ru-RU" sz="2100" b="1" kern="1200" spc="-40" baseline="-25000" dirty="0" err="1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самоцитирование</a:t>
            </a:r>
            <a:r>
              <a:rPr lang="ru-RU" sz="2100" b="1" kern="1200" spc="-4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 авторов </a:t>
            </a:r>
            <a:r>
              <a:rPr lang="ru-RU" sz="2100" b="1" kern="1200" spc="-40" baseline="-250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 до 10 % (отв</a:t>
            </a:r>
            <a:r>
              <a:rPr lang="ru-RU" sz="2100" b="1" kern="1200" spc="-4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.: декан ФМСХ </a:t>
            </a:r>
            <a:r>
              <a:rPr lang="ru-RU" sz="2100" b="1" spc="-40" baseline="-25000" dirty="0" err="1" smtClean="0">
                <a:solidFill>
                  <a:srgbClr val="002060"/>
                </a:solidFill>
              </a:rPr>
              <a:t>Кулаев</a:t>
            </a:r>
            <a:r>
              <a:rPr lang="ru-RU" sz="2100" b="1" spc="-40" baseline="-25000" dirty="0" smtClean="0">
                <a:solidFill>
                  <a:srgbClr val="002060"/>
                </a:solidFill>
              </a:rPr>
              <a:t> Е.В.,</a:t>
            </a:r>
            <a:r>
              <a:rPr lang="ru-RU" sz="2100" b="1" kern="1200" spc="-40" baseline="-250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100" b="1" kern="1200" spc="-4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зав. кафедрами</a:t>
            </a:r>
            <a:r>
              <a:rPr lang="ru-RU" sz="2100" b="1" kern="1200" spc="-40" baseline="-250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).</a:t>
            </a:r>
            <a:endParaRPr lang="ru-RU" sz="2100" b="1" kern="1200" spc="-40" baseline="-25000" dirty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  <a:p>
            <a:pPr indent="360000" algn="just" hangingPunct="0">
              <a:lnSpc>
                <a:spcPct val="150000"/>
              </a:lnSpc>
            </a:pPr>
            <a:r>
              <a:rPr lang="ru-RU" sz="2100" b="1" kern="1200" spc="-4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3. Продолжить внедрение научных разработок факультета в производство за счет создания опытных образцов и увеличить коммерциализацию патентов (отв.: декан ФМСХ </a:t>
            </a:r>
            <a:r>
              <a:rPr lang="ru-RU" sz="2100" b="1" spc="-40" baseline="-25000" dirty="0" err="1" smtClean="0">
                <a:solidFill>
                  <a:srgbClr val="002060"/>
                </a:solidFill>
              </a:rPr>
              <a:t>Кулаев</a:t>
            </a:r>
            <a:r>
              <a:rPr lang="ru-RU" sz="2100" b="1" spc="-40" baseline="-25000" dirty="0" smtClean="0">
                <a:solidFill>
                  <a:srgbClr val="002060"/>
                </a:solidFill>
              </a:rPr>
              <a:t> Е.В.,</a:t>
            </a:r>
            <a:r>
              <a:rPr lang="ru-RU" sz="2100" b="1" kern="1200" spc="-40" baseline="-250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 зав</a:t>
            </a:r>
            <a:r>
              <a:rPr lang="ru-RU" sz="2100" b="1" kern="1200" spc="-4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. кафедрами).</a:t>
            </a:r>
            <a:endParaRPr lang="en-US" sz="2100" b="1" kern="1200" spc="-40" baseline="-25000" dirty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  <a:p>
            <a:pPr indent="360000" algn="just" hangingPunct="0">
              <a:lnSpc>
                <a:spcPct val="150000"/>
              </a:lnSpc>
            </a:pPr>
            <a:r>
              <a:rPr lang="ru-RU" sz="2100" b="1" kern="1200" spc="-4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4. Активизировать работу сотрудников факультета в области международного научного </a:t>
            </a:r>
            <a:r>
              <a:rPr lang="ru-RU" sz="2100" b="1" kern="1200" spc="-6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сотрудничества, а также их участия в выставках, конкурсах и салонах </a:t>
            </a:r>
            <a:r>
              <a:rPr lang="ru-RU" sz="2100" b="1" kern="1200" spc="-60" baseline="-250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ru-RU" sz="2100" b="1" kern="1200" spc="-6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отв.: декан ФМСХ </a:t>
            </a:r>
            <a:r>
              <a:rPr lang="ru-RU" sz="2100" b="1" spc="-40" baseline="-25000" dirty="0" err="1" smtClean="0">
                <a:solidFill>
                  <a:srgbClr val="002060"/>
                </a:solidFill>
              </a:rPr>
              <a:t>Кулаев</a:t>
            </a:r>
            <a:r>
              <a:rPr lang="ru-RU" sz="2100" b="1" spc="-40" baseline="-25000" dirty="0" smtClean="0">
                <a:solidFill>
                  <a:srgbClr val="002060"/>
                </a:solidFill>
              </a:rPr>
              <a:t> Е.В., </a:t>
            </a:r>
            <a:r>
              <a:rPr lang="ru-RU" sz="2100" b="1" kern="1200" spc="-40" baseline="-250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зав</a:t>
            </a:r>
            <a:r>
              <a:rPr lang="ru-RU" sz="2100" b="1" kern="1200" spc="-4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. кафедрами</a:t>
            </a:r>
            <a:r>
              <a:rPr lang="ru-RU" sz="2100" b="1" kern="1200" spc="-40" baseline="-250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).</a:t>
            </a:r>
          </a:p>
          <a:p>
            <a:pPr indent="360000" algn="just" hangingPunct="0">
              <a:lnSpc>
                <a:spcPct val="150000"/>
              </a:lnSpc>
            </a:pPr>
            <a:r>
              <a:rPr lang="ru-RU" sz="2100" b="1" spc="-40" baseline="-25000" dirty="0" smtClean="0">
                <a:solidFill>
                  <a:srgbClr val="002060"/>
                </a:solidFill>
                <a:cs typeface="+mn-cs"/>
              </a:rPr>
              <a:t>5. Повысить индекс </a:t>
            </a:r>
            <a:r>
              <a:rPr lang="ru-RU" sz="2100" b="1" spc="-40" baseline="-25000" dirty="0" err="1" smtClean="0">
                <a:solidFill>
                  <a:srgbClr val="002060"/>
                </a:solidFill>
                <a:cs typeface="+mn-cs"/>
              </a:rPr>
              <a:t>Хирша</a:t>
            </a:r>
            <a:r>
              <a:rPr lang="ru-RU" sz="2100" b="1" spc="-40" baseline="-25000" dirty="0" smtClean="0">
                <a:solidFill>
                  <a:srgbClr val="002060"/>
                </a:solidFill>
                <a:cs typeface="+mn-cs"/>
              </a:rPr>
              <a:t> факультета до 23</a:t>
            </a:r>
            <a:r>
              <a:rPr lang="ru-RU" sz="2100" b="1" spc="-40" dirty="0" smtClean="0">
                <a:solidFill>
                  <a:srgbClr val="002060"/>
                </a:solidFill>
                <a:cs typeface="+mn-cs"/>
              </a:rPr>
              <a:t> </a:t>
            </a:r>
            <a:r>
              <a:rPr lang="ru-RU" sz="2100" b="1" spc="-60" baseline="-25000" dirty="0" smtClean="0">
                <a:solidFill>
                  <a:srgbClr val="002060"/>
                </a:solidFill>
              </a:rPr>
              <a:t>(отв.: декан ФМСХ </a:t>
            </a:r>
            <a:r>
              <a:rPr lang="ru-RU" sz="2100" b="1" spc="-40" baseline="-25000" dirty="0" err="1" smtClean="0">
                <a:solidFill>
                  <a:srgbClr val="002060"/>
                </a:solidFill>
              </a:rPr>
              <a:t>Кулаев</a:t>
            </a:r>
            <a:r>
              <a:rPr lang="ru-RU" sz="2100" b="1" spc="-40" baseline="-25000" dirty="0" smtClean="0">
                <a:solidFill>
                  <a:srgbClr val="002060"/>
                </a:solidFill>
              </a:rPr>
              <a:t> Е.В., зав. кафедрами).</a:t>
            </a:r>
            <a:endParaRPr lang="ru-RU" sz="2100" b="1" kern="1200" spc="-40" baseline="-25000" dirty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  <a:p>
            <a:pPr indent="360000" algn="just" hangingPunct="0">
              <a:lnSpc>
                <a:spcPct val="150000"/>
              </a:lnSpc>
            </a:pPr>
            <a:r>
              <a:rPr lang="ru-RU" sz="2100" b="1" kern="1200" spc="-40" baseline="-250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6. </a:t>
            </a:r>
            <a:r>
              <a:rPr lang="ru-RU" sz="2100" b="1" kern="1200" spc="-4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Обеспечить кадровый резерв для диссертационного совета Д 999.021.02 по техническим наукам за счет защит докторов технических наук </a:t>
            </a:r>
            <a:r>
              <a:rPr lang="ru-RU" sz="2100" b="1" kern="1200" spc="-40" baseline="-250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(3) (</a:t>
            </a:r>
            <a:r>
              <a:rPr lang="ru-RU" sz="2100" b="1" kern="1200" spc="-4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отв.: декан ФМСХ </a:t>
            </a:r>
            <a:r>
              <a:rPr lang="ru-RU" sz="2100" b="1" spc="-40" baseline="-25000" dirty="0" err="1" smtClean="0">
                <a:solidFill>
                  <a:srgbClr val="002060"/>
                </a:solidFill>
              </a:rPr>
              <a:t>Кулаев</a:t>
            </a:r>
            <a:r>
              <a:rPr lang="ru-RU" sz="2100" b="1" spc="-40" baseline="-25000" dirty="0" smtClean="0">
                <a:solidFill>
                  <a:srgbClr val="002060"/>
                </a:solidFill>
              </a:rPr>
              <a:t> Е.В.,</a:t>
            </a:r>
            <a:r>
              <a:rPr lang="ru-RU" sz="2100" b="1" kern="1200" spc="-40" baseline="-250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100" b="1" kern="1200" spc="-4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зав. кафедрами).</a:t>
            </a:r>
            <a:endParaRPr lang="en-US" sz="2100" b="1" kern="1200" spc="-40" baseline="-25000" dirty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2010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-10326" y="1428736"/>
            <a:ext cx="915432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928794" y="2000240"/>
            <a:ext cx="56340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kern="120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ДОКЛАД ЗАКОНЧЕН,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kern="120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СПАСИБО</a:t>
            </a:r>
            <a:r>
              <a:rPr lang="ru-RU" sz="48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4800" b="1" kern="120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15" y="816755"/>
            <a:ext cx="7358114" cy="360362"/>
          </a:xfrm>
        </p:spPr>
        <p:txBody>
          <a:bodyPr/>
          <a:lstStyle/>
          <a:p>
            <a:pPr algn="r" eaLnBrk="1" hangingPunct="1"/>
            <a:r>
              <a:rPr lang="ru-RU" sz="2000" b="1" dirty="0" smtClean="0">
                <a:solidFill>
                  <a:srgbClr val="000099"/>
                </a:solidFill>
              </a:rPr>
              <a:t>Эффективность научных школ в подготовке кадров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425531" y="1142984"/>
          <a:ext cx="7718469" cy="3909576"/>
        </p:xfrm>
        <a:graphic>
          <a:graphicData uri="http://schemas.openxmlformats.org/drawingml/2006/table">
            <a:tbl>
              <a:tblPr firstRow="1" bandRow="1"/>
              <a:tblGrid>
                <a:gridCol w="4003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147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524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Научная школа (направление)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Защиты диссертаций</a:t>
                      </a:r>
                      <a:endParaRPr lang="en-US" sz="16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2118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3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надежности и эффективности технологических процессов совершенствованием технических средств на различных стадиях их жизненного цикла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д.т.н., профессор Лебедев А.Т.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(4 монографии, 17 статей ВАК,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6 статей </a:t>
                      </a:r>
                      <a:r>
                        <a:rPr lang="en-US" sz="1300" b="1" u="none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1300" b="1" u="none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1300" b="1" u="none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Web of </a:t>
                      </a:r>
                      <a:r>
                        <a:rPr lang="en-US" sz="1300" b="1" u="none" kern="1200" baseline="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 S</a:t>
                      </a:r>
                      <a:r>
                        <a:rPr lang="en-US" sz="1300" b="1" u="none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cience</a:t>
                      </a:r>
                      <a:r>
                        <a:rPr lang="ru-RU" sz="1300" b="1" u="none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300" b="1" i="0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 патентов)</a:t>
                      </a:r>
                      <a:endParaRPr lang="en-US" sz="1300" b="1" i="0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1" u="sng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1" u="sng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1" u="sng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1" u="sng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1" u="sng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u="sng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Защитил диссертацию </a:t>
                      </a:r>
                      <a:r>
                        <a:rPr lang="ru-RU" sz="1300" b="1" i="1" u="sng" kern="1200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Искендеров</a:t>
                      </a:r>
                      <a:r>
                        <a:rPr lang="ru-RU" sz="1300" b="1" i="1" u="sng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 Р. Р.,  </a:t>
                      </a:r>
                      <a:endParaRPr lang="ru-RU" sz="13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Готовятся к защите</a:t>
                      </a:r>
                    </a:p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1 кандидатская диссертация: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Шумский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</a:rPr>
                        <a:t> А.С.,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 2018 г.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8453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300" b="1" i="1" cap="all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r>
                        <a:rPr lang="ru-RU" sz="1300" b="1" i="1" cap="none" dirty="0" smtClean="0">
                          <a:solidFill>
                            <a:srgbClr val="002060"/>
                          </a:solidFill>
                        </a:rPr>
                        <a:t>даптивная технология и комплекс машин для возделывания</a:t>
                      </a:r>
                      <a:r>
                        <a:rPr lang="ru-RU" sz="1300" b="0" i="0" cap="non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300" b="1" i="1" cap="none" dirty="0" smtClean="0">
                          <a:solidFill>
                            <a:srgbClr val="002060"/>
                          </a:solidFill>
                        </a:rPr>
                        <a:t>пропашных культур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sng" dirty="0" err="1" smtClean="0">
                          <a:solidFill>
                            <a:srgbClr val="002060"/>
                          </a:solidFill>
                        </a:rPr>
                        <a:t>д.с-х.н</a:t>
                      </a:r>
                      <a:r>
                        <a:rPr lang="ru-RU" sz="1300" b="1" u="sng" dirty="0" smtClean="0">
                          <a:solidFill>
                            <a:srgbClr val="002060"/>
                          </a:solidFill>
                        </a:rPr>
                        <a:t>., профессор  Руденко Н.Е.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(1 монография, 4 статьи ВАК,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2 статьи </a:t>
                      </a:r>
                      <a:r>
                        <a:rPr lang="en-US" sz="1300" b="1" u="none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1300" b="1" u="none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300" b="1" i="0" u="none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2 патента)</a:t>
                      </a:r>
                      <a:endParaRPr lang="en-US" sz="1300" b="1" i="0" u="none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0" u="sng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Готовятся к защите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1 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</a:rPr>
                        <a:t>докторская и 1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кандидатская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 диссертации: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</a:rPr>
                        <a:t>Кулаев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 Е.В., 2018 г.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err="1" smtClean="0">
                          <a:solidFill>
                            <a:srgbClr val="002060"/>
                          </a:solidFill>
                        </a:rPr>
                        <a:t>Кайванов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</a:rPr>
                        <a:t> С. Д.,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2018 г.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Picture 3" descr="Лебедев (ФМСХ) (3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76" y="1285860"/>
            <a:ext cx="1411622" cy="167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 descr="IMG_0088"/>
          <p:cNvPicPr>
            <a:picLocks noChangeAspect="1" noChangeArrowheads="1"/>
          </p:cNvPicPr>
          <p:nvPr/>
        </p:nvPicPr>
        <p:blipFill>
          <a:blip r:embed="rId6"/>
          <a:srcRect l="5556"/>
          <a:stretch>
            <a:fillRect/>
          </a:stretch>
        </p:blipFill>
        <p:spPr bwMode="auto">
          <a:xfrm>
            <a:off x="0" y="3151625"/>
            <a:ext cx="1428728" cy="13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428728" y="4429132"/>
          <a:ext cx="7715272" cy="2468880"/>
        </p:xfrm>
        <a:graphic>
          <a:graphicData uri="http://schemas.openxmlformats.org/drawingml/2006/table">
            <a:tbl>
              <a:tblPr firstRow="1" bandRow="1"/>
              <a:tblGrid>
                <a:gridCol w="4000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147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2600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3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3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300" b="1" i="1" dirty="0" smtClean="0">
                          <a:solidFill>
                            <a:srgbClr val="002060"/>
                          </a:solidFill>
                        </a:rPr>
                        <a:t>Совершенствование технологических процессов в растениеводстве</a:t>
                      </a: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 и животноводстве</a:t>
                      </a:r>
                      <a:endParaRPr lang="ru-RU" sz="13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sng" baseline="0" dirty="0" smtClean="0">
                          <a:solidFill>
                            <a:srgbClr val="002060"/>
                          </a:solidFill>
                        </a:rPr>
                        <a:t>д.т.н., профессор  </a:t>
                      </a:r>
                      <a:r>
                        <a:rPr lang="ru-RU" sz="1300" b="1" u="sng" baseline="0" dirty="0" err="1" smtClean="0">
                          <a:solidFill>
                            <a:srgbClr val="002060"/>
                          </a:solidFill>
                        </a:rPr>
                        <a:t>Малиев</a:t>
                      </a:r>
                      <a:r>
                        <a:rPr lang="ru-RU" sz="1300" b="1" u="sng" baseline="0" dirty="0" smtClean="0">
                          <a:solidFill>
                            <a:srgbClr val="002060"/>
                          </a:solidFill>
                        </a:rPr>
                        <a:t> В.Х.</a:t>
                      </a:r>
                      <a:endParaRPr lang="en-US" sz="1300" b="1" u="sng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300" b="1" i="0" u="none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300" b="1" i="0" u="none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статьи ВАК, 2 статьи </a:t>
                      </a:r>
                      <a:r>
                        <a:rPr lang="en-US" sz="1300" b="1" u="none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1300" b="1" u="none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)</a:t>
                      </a:r>
                      <a:endParaRPr lang="en-US" sz="1300" b="1" i="0" u="none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u="sng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1" u="sng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1" u="sng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1" u="sng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1" u="sng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1" u="sng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1" u="sng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1" u="sng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1" u="sng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u="sng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Защитил диссертацию Пьянов В.С.,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Готовятся к защите</a:t>
                      </a:r>
                    </a:p>
                    <a:p>
                      <a:pPr algn="l"/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</a:rPr>
                        <a:t> 2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кандидатская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диссертации: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</a:rPr>
                        <a:t>Сляднев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 Д.Н.,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</a:rPr>
                        <a:t>Орлянская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 И.В. - 2018 г.</a:t>
                      </a:r>
                      <a:endParaRPr lang="en-US" sz="13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3186" name="AutoShape 2" descr="http://www.stgau.ru/upload/resize_cache/main/76d/300_300_1/76dc987f65a79f9a9a060ed1b36e84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88" name="AutoShape 4" descr="http://www.stgau.ru/upload/resize_cache/main/76d/300_300_1/76dc987f65a79f9a9a060ed1b36e84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 descr="http://stgau.ru/upload/resize_cache/main/f6b/300_300_1/f6bf400f3db5669a45a630ad7516ade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28771"/>
            <a:ext cx="1404902" cy="1828483"/>
          </a:xfrm>
          <a:prstGeom prst="rect">
            <a:avLst/>
          </a:prstGeom>
          <a:noFill/>
        </p:spPr>
      </p:pic>
      <p:pic>
        <p:nvPicPr>
          <p:cNvPr id="28674" name="Picture 2" descr="http://www.stgau.ru/bitrix/script%20foto/News%20foto/30.05.2017/13/02.jpg"/>
          <p:cNvPicPr>
            <a:picLocks noChangeAspect="1" noChangeArrowheads="1"/>
          </p:cNvPicPr>
          <p:nvPr/>
        </p:nvPicPr>
        <p:blipFill>
          <a:blip r:embed="rId8"/>
          <a:srcRect l="33750" t="63321" r="46562" b="9944"/>
          <a:stretch>
            <a:fillRect/>
          </a:stretch>
        </p:blipFill>
        <p:spPr bwMode="auto">
          <a:xfrm>
            <a:off x="6357950" y="4520981"/>
            <a:ext cx="1714512" cy="1551225"/>
          </a:xfrm>
          <a:prstGeom prst="rect">
            <a:avLst/>
          </a:prstGeom>
          <a:noFill/>
        </p:spPr>
      </p:pic>
      <p:pic>
        <p:nvPicPr>
          <p:cNvPr id="28675" name="Picture 3" descr="C:\Users\ФМСХ\Downloads\00005.MTS_snapshot_01.42_[2017.07.06_17.31.21].jpg"/>
          <p:cNvPicPr>
            <a:picLocks noChangeAspect="1" noChangeArrowheads="1"/>
          </p:cNvPicPr>
          <p:nvPr/>
        </p:nvPicPr>
        <p:blipFill>
          <a:blip r:embed="rId9"/>
          <a:srcRect l="75000" t="40972" r="9375" b="40972"/>
          <a:stretch>
            <a:fillRect/>
          </a:stretch>
        </p:blipFill>
        <p:spPr bwMode="auto">
          <a:xfrm>
            <a:off x="6539293" y="1571612"/>
            <a:ext cx="1439750" cy="935838"/>
          </a:xfrm>
          <a:prstGeom prst="rect">
            <a:avLst/>
          </a:prstGeom>
          <a:noFill/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012BBE5-3518-4832-B799-1A7A753BDB2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ru-RU" sz="1600" b="1" dirty="0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012BBE5-3518-4832-B799-1A7A753BDB2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886" y="1071546"/>
            <a:ext cx="7358114" cy="3603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0099"/>
                </a:solidFill>
              </a:rPr>
              <a:t>Проблемы объединенного диссертационного совета</a:t>
            </a:r>
            <a:br>
              <a:rPr lang="ru-RU" sz="2000" b="1" dirty="0" smtClean="0">
                <a:solidFill>
                  <a:srgbClr val="000099"/>
                </a:solidFill>
              </a:rPr>
            </a:br>
            <a:r>
              <a:rPr lang="ru-RU" sz="2000" b="1" dirty="0" smtClean="0">
                <a:solidFill>
                  <a:srgbClr val="000099"/>
                </a:solidFill>
              </a:rPr>
              <a:t> Д 999.021.02</a:t>
            </a:r>
          </a:p>
        </p:txBody>
      </p:sp>
      <p:sp>
        <p:nvSpPr>
          <p:cNvPr id="93186" name="AutoShape 2" descr="http://www.stgau.ru/upload/resize_cache/main/76d/300_300_1/76dc987f65a79f9a9a060ed1b36e84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88" name="AutoShape 4" descr="http://www.stgau.ru/upload/resize_cache/main/76d/300_300_1/76dc987f65a79f9a9a060ed1b36e84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71406" y="1643050"/>
          <a:ext cx="421484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4500562" y="1714488"/>
          <a:ext cx="442915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0" y="5715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Представительство Донской ГАУ 17 чел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929330"/>
            <a:ext cx="5072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Представительство Ставропольский ГАУ 6 чел.</a:t>
            </a:r>
            <a:endParaRPr lang="ru-RU" sz="1600" dirty="0"/>
          </a:p>
        </p:txBody>
      </p:sp>
      <p:sp>
        <p:nvSpPr>
          <p:cNvPr id="17" name="_s63497"/>
          <p:cNvSpPr>
            <a:spLocks noChangeArrowheads="1"/>
          </p:cNvSpPr>
          <p:nvPr/>
        </p:nvSpPr>
        <p:spPr bwMode="auto">
          <a:xfrm>
            <a:off x="214282" y="6286520"/>
            <a:ext cx="8215370" cy="571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Требуется срочная подготовка </a:t>
            </a:r>
            <a:r>
              <a:rPr lang="ru-RU" sz="1600" dirty="0" smtClean="0">
                <a:solidFill>
                  <a:srgbClr val="002060"/>
                </a:solidFill>
              </a:rPr>
              <a:t>докторов технических наук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для введения и замены членов диссертационного совета  Д 999.021.02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 rot="5400000">
            <a:off x="856430" y="3357562"/>
            <a:ext cx="3001190" cy="794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Стрелка вправо 31"/>
          <p:cNvSpPr/>
          <p:nvPr/>
        </p:nvSpPr>
        <p:spPr bwMode="auto">
          <a:xfrm>
            <a:off x="5214942" y="5857892"/>
            <a:ext cx="1500198" cy="285752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43768" y="5786454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17/6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85720" y="5286388"/>
            <a:ext cx="34613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99"/>
                </a:solidFill>
              </a:rPr>
              <a:t>Возрастной ценз членов </a:t>
            </a:r>
            <a:r>
              <a:rPr lang="ru-RU" sz="1400" b="1" dirty="0" err="1" smtClean="0">
                <a:solidFill>
                  <a:srgbClr val="000099"/>
                </a:solidFill>
              </a:rPr>
              <a:t>диссовета</a:t>
            </a:r>
            <a:r>
              <a:rPr lang="ru-RU" sz="1400" b="1" dirty="0" smtClean="0">
                <a:solidFill>
                  <a:srgbClr val="000099"/>
                </a:solidFill>
              </a:rPr>
              <a:t>  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387057" y="5357826"/>
            <a:ext cx="4756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99"/>
                </a:solidFill>
              </a:rPr>
              <a:t>Количество членов </a:t>
            </a:r>
            <a:r>
              <a:rPr lang="ru-RU" sz="1400" b="1" dirty="0" err="1" smtClean="0">
                <a:solidFill>
                  <a:srgbClr val="000099"/>
                </a:solidFill>
              </a:rPr>
              <a:t>диссовета</a:t>
            </a:r>
            <a:r>
              <a:rPr lang="ru-RU" sz="1400" b="1" dirty="0" smtClean="0">
                <a:solidFill>
                  <a:srgbClr val="000099"/>
                </a:solidFill>
              </a:rPr>
              <a:t> по специальностям 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858016" y="1571612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В 2017 году из </a:t>
            </a:r>
            <a:r>
              <a:rPr lang="ru-RU" sz="1200" b="1" dirty="0" smtClean="0">
                <a:solidFill>
                  <a:srgbClr val="002060"/>
                </a:solidFill>
              </a:rPr>
              <a:t>26</a:t>
            </a:r>
            <a:r>
              <a:rPr lang="ru-RU" sz="1200" dirty="0" smtClean="0">
                <a:solidFill>
                  <a:srgbClr val="002060"/>
                </a:solidFill>
              </a:rPr>
              <a:t> членов </a:t>
            </a:r>
            <a:r>
              <a:rPr lang="ru-RU" sz="1200" dirty="0" err="1" smtClean="0">
                <a:solidFill>
                  <a:srgbClr val="002060"/>
                </a:solidFill>
              </a:rPr>
              <a:t>диссовета</a:t>
            </a:r>
            <a:r>
              <a:rPr lang="ru-RU" sz="1200" dirty="0" smtClean="0">
                <a:solidFill>
                  <a:srgbClr val="002060"/>
                </a:solidFill>
              </a:rPr>
              <a:t> осталось </a:t>
            </a:r>
            <a:r>
              <a:rPr lang="ru-RU" sz="1200" b="1" dirty="0" smtClean="0">
                <a:solidFill>
                  <a:srgbClr val="002060"/>
                </a:solidFill>
              </a:rPr>
              <a:t>23</a:t>
            </a:r>
            <a:endParaRPr lang="ru-RU" sz="12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643306" y="564357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в настоящее время 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DD57D33-56A5-4D7D-B39E-67D708D0E821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717279" y="893210"/>
            <a:ext cx="565212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Регулярно заслушиваются результаты исследований докторантов, аспирантов и соискателей</a:t>
            </a:r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4500562" y="5072074"/>
          <a:ext cx="4357718" cy="1338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4357654" y="6357958"/>
            <a:ext cx="47863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None/>
              <a:defRPr/>
            </a:pPr>
            <a:r>
              <a:rPr lang="ru-RU" sz="1100" b="1" i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Количество аспирантов </a:t>
            </a:r>
            <a:r>
              <a:rPr lang="ru-RU" sz="1100" b="1" i="1" kern="1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в </a:t>
            </a:r>
            <a:r>
              <a:rPr lang="ru-RU" sz="1100" b="1" i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разрезе кафедр, </a:t>
            </a:r>
            <a:r>
              <a:rPr lang="ru-RU" sz="1100" b="1" i="1" kern="1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2017 </a:t>
            </a:r>
            <a:r>
              <a:rPr lang="ru-RU" sz="1100" b="1" i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г.</a:t>
            </a:r>
            <a:r>
              <a:rPr lang="ru-RU" sz="1100" b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7889" y="6429396"/>
            <a:ext cx="3374642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i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Динамика</a:t>
            </a:r>
            <a:r>
              <a:rPr lang="ru-RU" sz="1100" kern="1200" dirty="0">
                <a:solidFill>
                  <a:srgbClr val="003366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100" b="1" i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количества аспирантов по годам</a:t>
            </a:r>
            <a:endParaRPr lang="en-US" sz="1100" b="1" i="1" kern="120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6" name="Диаграмма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56242162"/>
              </p:ext>
            </p:extLst>
          </p:nvPr>
        </p:nvGraphicFramePr>
        <p:xfrm>
          <a:off x="-38448" y="5164829"/>
          <a:ext cx="4643438" cy="138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8" name="Picture 2" descr="D:\НАУКА ФАКУЛЬТЕТА\Заслушивание 20.11.2014\DSC_0342.JPG"/>
          <p:cNvPicPr>
            <a:picLocks noChangeAspect="1" noChangeArrowheads="1"/>
          </p:cNvPicPr>
          <p:nvPr/>
        </p:nvPicPr>
        <p:blipFill>
          <a:blip r:embed="rId7" cstate="print">
            <a:lum bright="20000" contrast="10000"/>
          </a:blip>
          <a:srcRect r="11429"/>
          <a:stretch>
            <a:fillRect/>
          </a:stretch>
        </p:blipFill>
        <p:spPr bwMode="auto">
          <a:xfrm>
            <a:off x="4786314" y="3714752"/>
            <a:ext cx="2214578" cy="1428761"/>
          </a:xfrm>
          <a:prstGeom prst="rect">
            <a:avLst/>
          </a:prstGeom>
          <a:noFill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8" cstate="print"/>
          <a:srcRect t="9858" r="15396" b="5588"/>
          <a:stretch>
            <a:fillRect/>
          </a:stretch>
        </p:blipFill>
        <p:spPr bwMode="auto">
          <a:xfrm>
            <a:off x="56202" y="3522366"/>
            <a:ext cx="2224714" cy="155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9" cstate="print"/>
          <a:srcRect l="2273" t="14813" r="11634"/>
          <a:stretch>
            <a:fillRect/>
          </a:stretch>
        </p:blipFill>
        <p:spPr bwMode="auto">
          <a:xfrm>
            <a:off x="2285968" y="3532367"/>
            <a:ext cx="2286016" cy="154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10" cstate="print"/>
          <a:srcRect l="3814" t="3226" r="16088"/>
          <a:stretch>
            <a:fillRect/>
          </a:stretch>
        </p:blipFill>
        <p:spPr bwMode="auto">
          <a:xfrm>
            <a:off x="3000364" y="1357868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11" cstate="print"/>
          <a:srcRect r="10188"/>
          <a:stretch>
            <a:fillRect/>
          </a:stretch>
        </p:blipFill>
        <p:spPr bwMode="auto">
          <a:xfrm>
            <a:off x="7000892" y="3526092"/>
            <a:ext cx="20002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12" cstate="print"/>
          <a:srcRect l="12655" t="16541" r="13217"/>
          <a:stretch>
            <a:fillRect/>
          </a:stretch>
        </p:blipFill>
        <p:spPr bwMode="auto">
          <a:xfrm>
            <a:off x="58802" y="1340768"/>
            <a:ext cx="292902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13" cstate="print"/>
          <a:srcRect l="12435" t="5570" r="2574"/>
          <a:stretch>
            <a:fillRect/>
          </a:stretch>
        </p:blipFill>
        <p:spPr bwMode="auto">
          <a:xfrm>
            <a:off x="4604990" y="3535341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4" cstate="print"/>
          <a:srcRect l="8731" t="4497" b="14385"/>
          <a:stretch>
            <a:fillRect/>
          </a:stretch>
        </p:blipFill>
        <p:spPr bwMode="auto">
          <a:xfrm>
            <a:off x="6012160" y="1357868"/>
            <a:ext cx="30003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DD57D33-56A5-4D7D-B39E-67D708D0E821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406588" y="716245"/>
            <a:ext cx="3791344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ru-RU" sz="16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Научные лаборатории факультета</a:t>
            </a:r>
          </a:p>
        </p:txBody>
      </p:sp>
      <p:sp>
        <p:nvSpPr>
          <p:cNvPr id="30" name="Rectangle 2"/>
          <p:cNvSpPr txBox="1">
            <a:spLocks noRot="1" noChangeArrowheads="1"/>
          </p:cNvSpPr>
          <p:nvPr/>
        </p:nvSpPr>
        <p:spPr bwMode="auto">
          <a:xfrm>
            <a:off x="9444" y="2752436"/>
            <a:ext cx="479107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baseline="-25000" dirty="0">
                <a:solidFill>
                  <a:srgbClr val="0000CC"/>
                </a:solidFill>
                <a:latin typeface="Arial"/>
                <a:cs typeface="+mn-cs"/>
              </a:rPr>
              <a:t>Учебно-научная лаборатория «</a:t>
            </a:r>
            <a:r>
              <a:rPr lang="ru-RU" b="1" i="1" baseline="-25000" dirty="0" err="1">
                <a:solidFill>
                  <a:srgbClr val="0000CC"/>
                </a:solidFill>
                <a:latin typeface="Arial"/>
                <a:cs typeface="+mn-cs"/>
              </a:rPr>
              <a:t>Топливо-смазочные</a:t>
            </a:r>
            <a:r>
              <a:rPr lang="ru-RU" b="1" i="1" baseline="-25000" dirty="0">
                <a:solidFill>
                  <a:srgbClr val="0000CC"/>
                </a:solidFill>
                <a:latin typeface="Arial"/>
                <a:cs typeface="+mn-cs"/>
              </a:rPr>
              <a:t> материалы и системы питания автотракторных двигателей» - </a:t>
            </a:r>
            <a:r>
              <a:rPr lang="ru-RU" b="1" i="1" baseline="-25000" dirty="0" smtClean="0">
                <a:solidFill>
                  <a:srgbClr val="FF0000"/>
                </a:solidFill>
                <a:latin typeface="Arial"/>
                <a:cs typeface="+mn-cs"/>
              </a:rPr>
              <a:t>465,3 </a:t>
            </a:r>
            <a:r>
              <a:rPr lang="ru-RU" b="1" i="1" baseline="-25000" dirty="0">
                <a:solidFill>
                  <a:srgbClr val="FF0000"/>
                </a:solidFill>
                <a:latin typeface="Arial"/>
                <a:cs typeface="+mn-cs"/>
              </a:rPr>
              <a:t>тыс. руб.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b="1" i="1" baseline="-25000" dirty="0">
              <a:solidFill>
                <a:srgbClr val="0000CC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2" name="Picture 14"/>
          <p:cNvPicPr>
            <a:picLocks noChangeAspect="1" noChangeArrowheads="1"/>
          </p:cNvPicPr>
          <p:nvPr/>
        </p:nvPicPr>
        <p:blipFill>
          <a:blip r:embed="rId5" cstate="print"/>
          <a:srcRect t="13776" r="1225"/>
          <a:stretch>
            <a:fillRect/>
          </a:stretch>
        </p:blipFill>
        <p:spPr bwMode="auto">
          <a:xfrm>
            <a:off x="5302260" y="1359072"/>
            <a:ext cx="3198830" cy="163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5010156" y="2918871"/>
            <a:ext cx="4097331" cy="495132"/>
          </a:xfrm>
          <a:prstGeom prst="rect">
            <a:avLst/>
          </a:prstGeom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baseline="-25000" dirty="0">
                <a:solidFill>
                  <a:srgbClr val="0000CC"/>
                </a:solidFill>
                <a:latin typeface="Arial"/>
                <a:cs typeface="+mn-cs"/>
              </a:rPr>
              <a:t>УНПЦ «Восстановление и упрочнение деталей машин» - </a:t>
            </a:r>
            <a:r>
              <a:rPr lang="ru-RU" b="1" i="1" baseline="-25000" dirty="0" smtClean="0">
                <a:solidFill>
                  <a:srgbClr val="FF0000"/>
                </a:solidFill>
                <a:latin typeface="Arial"/>
                <a:cs typeface="+mn-cs"/>
              </a:rPr>
              <a:t>2670 тыс</a:t>
            </a:r>
            <a:r>
              <a:rPr lang="ru-RU" b="1" i="1" baseline="-25000" dirty="0">
                <a:solidFill>
                  <a:srgbClr val="FF0000"/>
                </a:solidFill>
                <a:latin typeface="Arial"/>
                <a:cs typeface="+mn-cs"/>
              </a:rPr>
              <a:t>. руб.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b="1" i="1" baseline="-25000" dirty="0">
              <a:solidFill>
                <a:srgbClr val="FF0000"/>
              </a:solidFill>
              <a:latin typeface="Arial"/>
              <a:cs typeface="+mn-cs"/>
            </a:endParaRPr>
          </a:p>
        </p:txBody>
      </p:sp>
      <p:pic>
        <p:nvPicPr>
          <p:cNvPr id="34" name="Picture 2" descr="F:\Кулаев\DSC_0200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t="19044" r="2231"/>
          <a:stretch>
            <a:fillRect/>
          </a:stretch>
        </p:blipFill>
        <p:spPr bwMode="auto">
          <a:xfrm>
            <a:off x="23805" y="3487765"/>
            <a:ext cx="3111495" cy="168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5"/>
          <p:cNvPicPr>
            <a:picLocks noChangeAspect="1"/>
          </p:cNvPicPr>
          <p:nvPr/>
        </p:nvPicPr>
        <p:blipFill>
          <a:blip r:embed="rId7" cstate="print"/>
          <a:srcRect r="22296"/>
          <a:stretch>
            <a:fillRect/>
          </a:stretch>
        </p:blipFill>
        <p:spPr bwMode="auto">
          <a:xfrm>
            <a:off x="3154429" y="3442290"/>
            <a:ext cx="1646093" cy="16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-196884" y="5124265"/>
            <a:ext cx="5403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baseline="-250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УНПЦ «Проектирование и оптимизация механических систем и производственных процессов» </a:t>
            </a:r>
            <a:r>
              <a:rPr lang="ru-RU" sz="2000" b="1" i="1" baseline="-25000" dirty="0">
                <a:solidFill>
                  <a:srgbClr val="0000CC"/>
                </a:solidFill>
                <a:latin typeface="Arial" charset="0"/>
                <a:ea typeface="+mn-ea"/>
                <a:cs typeface="+mn-cs"/>
              </a:rPr>
              <a:t>- </a:t>
            </a:r>
            <a:r>
              <a:rPr lang="ru-RU" sz="2000" b="1" i="1" baseline="-25000" dirty="0" smtClean="0">
                <a:solidFill>
                  <a:srgbClr val="FF0000"/>
                </a:solidFill>
                <a:latin typeface="Arial"/>
                <a:cs typeface="+mn-cs"/>
              </a:rPr>
              <a:t>199</a:t>
            </a:r>
            <a:r>
              <a:rPr lang="ru-RU" sz="2000" b="1" i="1" baseline="-25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0 </a:t>
            </a:r>
            <a:r>
              <a:rPr lang="ru-RU" sz="2000" b="1" i="1" baseline="-250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тыс. руб.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2000" b="1" i="1" baseline="-25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Прямоугольник 21"/>
          <p:cNvSpPr>
            <a:spLocks noChangeArrowheads="1"/>
          </p:cNvSpPr>
          <p:nvPr/>
        </p:nvSpPr>
        <p:spPr bwMode="auto">
          <a:xfrm>
            <a:off x="5010156" y="5169651"/>
            <a:ext cx="41338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baseline="-250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Научно-исследовательская лаборатория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baseline="-25000" dirty="0">
                <a:solidFill>
                  <a:srgbClr val="0000CC"/>
                </a:solidFill>
                <a:latin typeface="Arial"/>
                <a:ea typeface="+mn-ea"/>
                <a:cs typeface="+mn-cs"/>
              </a:rPr>
              <a:t>«Аграрные биотехнологии» </a:t>
            </a:r>
            <a:r>
              <a:rPr lang="ru-RU" sz="2000" b="1" i="1" baseline="-25000" dirty="0">
                <a:solidFill>
                  <a:srgbClr val="0000CC"/>
                </a:solidFill>
                <a:latin typeface="Arial" charset="0"/>
                <a:ea typeface="+mn-ea"/>
                <a:cs typeface="+mn-cs"/>
              </a:rPr>
              <a:t>- </a:t>
            </a:r>
            <a:r>
              <a:rPr lang="ru-RU" sz="2000" b="1" i="1" baseline="-25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660 тыс</a:t>
            </a:r>
            <a:r>
              <a:rPr lang="ru-RU" sz="2000" b="1" i="1" baseline="-250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. руб.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b="1" i="1" baseline="-25000" dirty="0">
              <a:solidFill>
                <a:srgbClr val="0000CC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67940" name="Picture 4" descr="C:\Users\АнтиРомчик\Desktop\02.jpg"/>
          <p:cNvPicPr>
            <a:picLocks noChangeAspect="1" noChangeArrowheads="1"/>
          </p:cNvPicPr>
          <p:nvPr/>
        </p:nvPicPr>
        <p:blipFill>
          <a:blip r:embed="rId8"/>
          <a:srcRect t="7301" r="719"/>
          <a:stretch>
            <a:fillRect/>
          </a:stretch>
        </p:blipFill>
        <p:spPr bwMode="auto">
          <a:xfrm>
            <a:off x="5252129" y="3421801"/>
            <a:ext cx="3571900" cy="1814123"/>
          </a:xfrm>
          <a:prstGeom prst="rect">
            <a:avLst/>
          </a:prstGeom>
          <a:noFill/>
        </p:spPr>
      </p:pic>
      <p:sp>
        <p:nvSpPr>
          <p:cNvPr id="20" name="_s63497"/>
          <p:cNvSpPr>
            <a:spLocks noChangeArrowheads="1"/>
          </p:cNvSpPr>
          <p:nvPr/>
        </p:nvSpPr>
        <p:spPr bwMode="auto">
          <a:xfrm>
            <a:off x="32878" y="5730044"/>
            <a:ext cx="8858280" cy="1071546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lvl="0">
              <a:defRPr/>
            </a:pPr>
            <a:r>
              <a:rPr lang="ru-RU" sz="1200" b="1" dirty="0" smtClean="0">
                <a:solidFill>
                  <a:srgbClr val="002060"/>
                </a:solidFill>
                <a:cs typeface="+mn-cs"/>
              </a:rPr>
              <a:t>1.Обеспечить выполнение научно-исследовательских и опытно-конструкторских</a:t>
            </a:r>
          </a:p>
          <a:p>
            <a:pPr lvl="0">
              <a:defRPr/>
            </a:pPr>
            <a:r>
              <a:rPr lang="ru-RU" sz="1200" b="1" dirty="0" smtClean="0">
                <a:solidFill>
                  <a:srgbClr val="002060"/>
                </a:solidFill>
                <a:cs typeface="+mn-cs"/>
              </a:rPr>
              <a:t> работ в рамках хоздоговоров и государственных контрактов не ниже нормативного показателя.</a:t>
            </a:r>
          </a:p>
          <a:p>
            <a:pPr lvl="0">
              <a:defRPr/>
            </a:pPr>
            <a:r>
              <a:rPr lang="ru-RU" sz="1200" b="1" dirty="0" smtClean="0">
                <a:solidFill>
                  <a:srgbClr val="002060"/>
                </a:solidFill>
                <a:cs typeface="+mn-cs"/>
              </a:rPr>
              <a:t>2. Продолжить внедрение научных разработок факультета в производство за счет создания </a:t>
            </a:r>
          </a:p>
          <a:p>
            <a:pPr lvl="0">
              <a:defRPr/>
            </a:pPr>
            <a:r>
              <a:rPr lang="ru-RU" sz="1200" b="1" dirty="0" smtClean="0">
                <a:solidFill>
                  <a:srgbClr val="002060"/>
                </a:solidFill>
                <a:cs typeface="+mn-cs"/>
              </a:rPr>
              <a:t>опытных образцов.</a:t>
            </a:r>
          </a:p>
          <a:p>
            <a:pPr lvl="0">
              <a:defRPr/>
            </a:pPr>
            <a:r>
              <a:rPr lang="ru-RU" sz="1200" b="1" dirty="0" smtClean="0">
                <a:solidFill>
                  <a:srgbClr val="002060"/>
                </a:solidFill>
                <a:cs typeface="+mn-cs"/>
              </a:rPr>
              <a:t>3. Вовлечение талантливых студентов в НИР и работу научных лабораторий факультета.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 t="6865" r="4000" b="7322"/>
          <a:stretch>
            <a:fillRect/>
          </a:stretch>
        </p:blipFill>
        <p:spPr bwMode="auto">
          <a:xfrm>
            <a:off x="5244858" y="1141222"/>
            <a:ext cx="3200446" cy="166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 descr="http://www.stgau.ru/bitrix/script%20foto/News%20foto/16.02.2017%2000:00:00/1/05.jpg"/>
          <p:cNvPicPr/>
          <p:nvPr/>
        </p:nvPicPr>
        <p:blipFill>
          <a:blip r:embed="rId10"/>
          <a:srcRect t="8277" r="-1923" b="8949"/>
          <a:stretch>
            <a:fillRect/>
          </a:stretch>
        </p:blipFill>
        <p:spPr bwMode="auto">
          <a:xfrm>
            <a:off x="902403" y="1149162"/>
            <a:ext cx="3491504" cy="165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DD57D33-56A5-4D7D-B39E-67D708D0E821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1500174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ЦМИТ«FABLAB«Вектор» стал Национальным специализированным центром компетенций по стандартам </a:t>
            </a:r>
            <a:r>
              <a:rPr lang="ru-RU" kern="0" dirty="0" err="1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WorldSkills</a:t>
            </a:r>
            <a:endParaRPr lang="ru-RU" kern="0" dirty="0" smtClean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2000" b="1" kern="0" dirty="0" smtClean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7144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kern="1200" baseline="-25000" dirty="0" err="1">
                <a:solidFill>
                  <a:srgbClr val="8A0000"/>
                </a:solidFill>
                <a:latin typeface="Arial" charset="0"/>
                <a:ea typeface="+mn-ea"/>
                <a:cs typeface="+mn-cs"/>
              </a:rPr>
              <a:t>Кулаев</a:t>
            </a:r>
            <a:r>
              <a:rPr lang="ru-RU" sz="2400" b="1" kern="1200" baseline="-25000" dirty="0">
                <a:solidFill>
                  <a:srgbClr val="8A0000"/>
                </a:solidFill>
                <a:latin typeface="Arial" charset="0"/>
                <a:ea typeface="+mn-ea"/>
                <a:cs typeface="+mn-cs"/>
              </a:rPr>
              <a:t> Е.В., Калугин Д.С</a:t>
            </a:r>
            <a:r>
              <a:rPr lang="ru-RU" sz="2400" b="1" kern="1200" baseline="-25000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.:  </a:t>
            </a:r>
            <a:r>
              <a:rPr lang="ru-RU" sz="2000" kern="120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Грант </a:t>
            </a:r>
            <a:r>
              <a:rPr lang="ru-RU" sz="2000" kern="1000" baseline="-250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минэкономразвития </a:t>
            </a:r>
            <a:r>
              <a:rPr lang="ru-RU" sz="2000" kern="1000" baseline="-250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СК </a:t>
            </a:r>
            <a:r>
              <a:rPr lang="ru-RU" sz="2400" b="1" kern="1000" baseline="-25000" dirty="0">
                <a:solidFill>
                  <a:srgbClr val="8A0000"/>
                </a:solidFill>
                <a:latin typeface="Arial" charset="0"/>
                <a:ea typeface="+mn-ea"/>
                <a:cs typeface="+mn-cs"/>
              </a:rPr>
              <a:t>– </a:t>
            </a:r>
            <a:r>
              <a:rPr lang="ru-RU" sz="2400" b="1" kern="1000" baseline="-25000" dirty="0" smtClean="0">
                <a:solidFill>
                  <a:srgbClr val="8A0000"/>
                </a:solidFill>
                <a:latin typeface="Arial" charset="0"/>
                <a:ea typeface="+mn-ea"/>
                <a:cs typeface="+mn-cs"/>
              </a:rPr>
              <a:t>2 </a:t>
            </a:r>
            <a:r>
              <a:rPr lang="ru-RU" sz="2400" b="1" kern="1000" baseline="-25000" dirty="0">
                <a:solidFill>
                  <a:srgbClr val="8A0000"/>
                </a:solidFill>
                <a:latin typeface="Arial" charset="0"/>
                <a:ea typeface="+mn-ea"/>
                <a:cs typeface="+mn-cs"/>
              </a:rPr>
              <a:t>млн. руб</a:t>
            </a:r>
            <a:r>
              <a:rPr lang="ru-RU" sz="2400" b="1" kern="1000" baseline="-25000" dirty="0" smtClean="0">
                <a:solidFill>
                  <a:srgbClr val="8A0000"/>
                </a:solidFill>
                <a:latin typeface="Arial" charset="0"/>
                <a:ea typeface="+mn-ea"/>
                <a:cs typeface="+mn-cs"/>
              </a:rPr>
              <a:t>.</a:t>
            </a:r>
            <a:r>
              <a:rPr lang="ru-RU" sz="2400" baseline="-25000" dirty="0" smtClean="0">
                <a:solidFill>
                  <a:srgbClr val="002060"/>
                </a:solidFill>
                <a:cs typeface="+mn-cs"/>
              </a:rPr>
              <a:t> («Обновление оборудования Центра молодежного инновационного творчества </a:t>
            </a:r>
            <a:r>
              <a:rPr lang="ru-RU" sz="2400" baseline="-25000" dirty="0" err="1" smtClean="0">
                <a:solidFill>
                  <a:srgbClr val="002060"/>
                </a:solidFill>
                <a:cs typeface="+mn-cs"/>
              </a:rPr>
              <a:t>Фаблаб</a:t>
            </a:r>
            <a:r>
              <a:rPr lang="ru-RU" sz="2400" baseline="-25000" dirty="0" smtClean="0">
                <a:solidFill>
                  <a:srgbClr val="002060"/>
                </a:solidFill>
                <a:cs typeface="+mn-cs"/>
              </a:rPr>
              <a:t>  «Вектор»)</a:t>
            </a:r>
            <a:r>
              <a:rPr lang="ru-RU" sz="2400" b="1" kern="1000" dirty="0" smtClean="0">
                <a:solidFill>
                  <a:srgbClr val="8A0000"/>
                </a:solidFill>
                <a:latin typeface="Arial" charset="0"/>
                <a:ea typeface="+mn-ea"/>
                <a:cs typeface="+mn-cs"/>
              </a:rPr>
              <a:t> </a:t>
            </a:r>
            <a:endParaRPr lang="ru-RU" sz="2000" baseline="-2500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71604" y="5214950"/>
            <a:ext cx="3357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3366">
                    <a:lumMod val="75000"/>
                  </a:srgbClr>
                </a:solidFill>
                <a:cs typeface="+mn-cs"/>
              </a:rPr>
              <a:t>ЗОЛОТО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3366">
                    <a:lumMod val="75000"/>
                  </a:srgbClr>
                </a:solidFill>
                <a:cs typeface="+mn-cs"/>
              </a:rPr>
              <a:t>Дмитрий </a:t>
            </a:r>
            <a:r>
              <a:rPr lang="ru-RU" sz="1400" b="1" dirty="0" err="1" smtClean="0">
                <a:solidFill>
                  <a:srgbClr val="003366">
                    <a:lumMod val="75000"/>
                  </a:srgbClr>
                </a:solidFill>
                <a:cs typeface="+mn-cs"/>
              </a:rPr>
              <a:t>Висилев</a:t>
            </a:r>
            <a:r>
              <a:rPr lang="ru-RU" sz="1400" b="1" dirty="0" smtClean="0">
                <a:solidFill>
                  <a:srgbClr val="003366">
                    <a:lumMod val="75000"/>
                  </a:srgbClr>
                </a:solidFill>
                <a:cs typeface="+mn-cs"/>
              </a:rPr>
              <a:t>, </a:t>
            </a:r>
          </a:p>
          <a:p>
            <a:pPr algn="ctr">
              <a:defRPr/>
            </a:pPr>
            <a:r>
              <a:rPr lang="ru-RU" sz="1400" b="1" kern="1200" dirty="0" smtClean="0">
                <a:solidFill>
                  <a:srgbClr val="003366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студент </a:t>
            </a:r>
            <a:r>
              <a:rPr lang="ru-RU" sz="1400" b="1" kern="1200" dirty="0">
                <a:solidFill>
                  <a:srgbClr val="003366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Ставропольского </a:t>
            </a:r>
            <a:r>
              <a:rPr lang="ru-RU" sz="1400" b="1" kern="1200" dirty="0" smtClean="0">
                <a:solidFill>
                  <a:srgbClr val="003366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ГАУ,</a:t>
            </a:r>
          </a:p>
          <a:p>
            <a:pPr algn="ctr">
              <a:defRPr/>
            </a:pPr>
            <a:r>
              <a:rPr lang="ru-RU" sz="1400" b="1" kern="1200" dirty="0" smtClean="0">
                <a:solidFill>
                  <a:srgbClr val="003366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 волонтер </a:t>
            </a:r>
            <a:r>
              <a:rPr lang="ru-RU" sz="1400" b="1" dirty="0" smtClean="0">
                <a:solidFill>
                  <a:srgbClr val="003366">
                    <a:lumMod val="75000"/>
                  </a:srgbClr>
                </a:solidFill>
              </a:rPr>
              <a:t>ЦМИТ </a:t>
            </a:r>
            <a:r>
              <a:rPr lang="ru-RU" sz="1400" b="1" dirty="0" err="1" smtClean="0">
                <a:solidFill>
                  <a:srgbClr val="003366">
                    <a:lumMod val="75000"/>
                  </a:srgbClr>
                </a:solidFill>
              </a:rPr>
              <a:t>Фаблаб</a:t>
            </a:r>
            <a:r>
              <a:rPr lang="ru-RU" sz="1400" b="1" dirty="0" smtClean="0">
                <a:solidFill>
                  <a:srgbClr val="003366">
                    <a:lumMod val="75000"/>
                  </a:srgbClr>
                </a:solidFill>
              </a:rPr>
              <a:t> «ВЕКТОР»</a:t>
            </a:r>
            <a:endParaRPr lang="ru-RU" sz="1400" b="1" kern="1200" dirty="0">
              <a:solidFill>
                <a:srgbClr val="003366">
                  <a:lumMod val="75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607220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66">
                    <a:lumMod val="75000"/>
                  </a:srgbClr>
                </a:solidFill>
                <a:cs typeface="+mn-cs"/>
              </a:rPr>
              <a:t>I Национальный межвузовский чемпионат «Молодые профессионалы»</a:t>
            </a:r>
            <a:endParaRPr lang="ru-RU" b="1" dirty="0">
              <a:solidFill>
                <a:srgbClr val="003366">
                  <a:lumMod val="75000"/>
                </a:srgbClr>
              </a:solidFill>
              <a:cs typeface="+mn-cs"/>
            </a:endParaRPr>
          </a:p>
        </p:txBody>
      </p:sp>
      <p:pic>
        <p:nvPicPr>
          <p:cNvPr id="33794" name="Picture 2" descr="http://www.stgau.ru/bitrix/script%20foto/News%20foto/06.12.2017/9/02.jpg"/>
          <p:cNvPicPr>
            <a:picLocks noChangeAspect="1" noChangeArrowheads="1"/>
          </p:cNvPicPr>
          <p:nvPr/>
        </p:nvPicPr>
        <p:blipFill>
          <a:blip r:embed="rId5"/>
          <a:srcRect l="25312" t="14071" r="48581" b="16780"/>
          <a:stretch>
            <a:fillRect/>
          </a:stretch>
        </p:blipFill>
        <p:spPr bwMode="auto">
          <a:xfrm>
            <a:off x="2285984" y="2428868"/>
            <a:ext cx="2000264" cy="2773475"/>
          </a:xfrm>
          <a:prstGeom prst="rect">
            <a:avLst/>
          </a:prstGeom>
          <a:noFill/>
        </p:spPr>
      </p:pic>
      <p:pic>
        <p:nvPicPr>
          <p:cNvPr id="33796" name="Picture 4" descr="http://www.stgau.ru/bitrix/script%20foto/News%20foto/06.12.2017/9/03.jpg"/>
          <p:cNvPicPr>
            <a:picLocks noChangeAspect="1" noChangeArrowheads="1"/>
          </p:cNvPicPr>
          <p:nvPr/>
        </p:nvPicPr>
        <p:blipFill>
          <a:blip r:embed="rId6"/>
          <a:srcRect l="18750" t="18292" r="49375" b="16979"/>
          <a:stretch>
            <a:fillRect/>
          </a:stretch>
        </p:blipFill>
        <p:spPr bwMode="auto">
          <a:xfrm>
            <a:off x="5000628" y="2428868"/>
            <a:ext cx="2210818" cy="270624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786314" y="5214950"/>
            <a:ext cx="335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3366">
                    <a:lumMod val="75000"/>
                  </a:srgbClr>
                </a:solidFill>
                <a:cs typeface="+mn-cs"/>
              </a:rPr>
              <a:t>СЕРЕБРО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3366">
                    <a:lumMod val="75000"/>
                  </a:srgbClr>
                </a:solidFill>
                <a:cs typeface="+mn-cs"/>
              </a:rPr>
              <a:t>Артём </a:t>
            </a:r>
            <a:r>
              <a:rPr lang="ru-RU" sz="1400" b="1" dirty="0" err="1" smtClean="0">
                <a:solidFill>
                  <a:srgbClr val="003366">
                    <a:lumMod val="75000"/>
                  </a:srgbClr>
                </a:solidFill>
                <a:cs typeface="+mn-cs"/>
              </a:rPr>
              <a:t>Семинский</a:t>
            </a:r>
            <a:r>
              <a:rPr lang="ru-RU" sz="1400" b="1" dirty="0" smtClean="0">
                <a:solidFill>
                  <a:srgbClr val="003366">
                    <a:lumMod val="75000"/>
                  </a:srgbClr>
                </a:solidFill>
                <a:cs typeface="+mn-cs"/>
              </a:rPr>
              <a:t>,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3366">
                    <a:lumMod val="75000"/>
                  </a:srgbClr>
                </a:solidFill>
                <a:cs typeface="+mn-cs"/>
              </a:rPr>
              <a:t> </a:t>
            </a:r>
            <a:r>
              <a:rPr lang="ru-RU" sz="1400" b="1" kern="1200" dirty="0">
                <a:solidFill>
                  <a:srgbClr val="003366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студент Ставропольского </a:t>
            </a:r>
            <a:r>
              <a:rPr lang="ru-RU" sz="1400" b="1" kern="1200" dirty="0" smtClean="0">
                <a:solidFill>
                  <a:srgbClr val="003366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ГАУ,</a:t>
            </a:r>
          </a:p>
          <a:p>
            <a:pPr algn="ctr">
              <a:defRPr/>
            </a:pPr>
            <a:r>
              <a:rPr lang="ru-RU" sz="1400" b="1" kern="1200" dirty="0" smtClean="0">
                <a:solidFill>
                  <a:srgbClr val="003366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 волонтер </a:t>
            </a:r>
            <a:r>
              <a:rPr lang="ru-RU" sz="1400" b="1" dirty="0" smtClean="0">
                <a:solidFill>
                  <a:srgbClr val="003366">
                    <a:lumMod val="75000"/>
                  </a:srgbClr>
                </a:solidFill>
              </a:rPr>
              <a:t>ЦМИТ </a:t>
            </a:r>
            <a:r>
              <a:rPr lang="ru-RU" sz="1400" b="1" dirty="0" err="1" smtClean="0">
                <a:solidFill>
                  <a:srgbClr val="003366">
                    <a:lumMod val="75000"/>
                  </a:srgbClr>
                </a:solidFill>
              </a:rPr>
              <a:t>Фаблаб</a:t>
            </a:r>
            <a:r>
              <a:rPr lang="ru-RU" sz="1400" b="1" dirty="0" smtClean="0">
                <a:solidFill>
                  <a:srgbClr val="003366">
                    <a:lumMod val="75000"/>
                  </a:srgbClr>
                </a:solidFill>
              </a:rPr>
              <a:t> «ВЕКТОР»</a:t>
            </a:r>
            <a:endParaRPr lang="ru-RU" sz="1400" b="1" kern="1200" dirty="0">
              <a:solidFill>
                <a:srgbClr val="003366">
                  <a:lumMod val="75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3797" name="Picture 5" descr="\\192.168.1.102\деканаты\Факультет механизации сельского xозяйства\Кафедра ПриМА\Данилов М.В\Дипломы ПДФ\Семински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2269" y="2428868"/>
            <a:ext cx="1891731" cy="2676311"/>
          </a:xfrm>
          <a:prstGeom prst="rect">
            <a:avLst/>
          </a:prstGeom>
          <a:noFill/>
        </p:spPr>
      </p:pic>
      <p:pic>
        <p:nvPicPr>
          <p:cNvPr id="33798" name="Picture 6" descr="\\192.168.1.102\деканаты\Факультет механизации сельского xозяйства\Кафедра ПриМА\Данилов М.В\Дипломы ПДФ\Висилев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1604" y="2454077"/>
            <a:ext cx="1951504" cy="2760873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714744" y="857232"/>
            <a:ext cx="3959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kern="0" dirty="0" smtClean="0">
                <a:solidFill>
                  <a:srgbClr val="000099"/>
                </a:solidFill>
              </a:rPr>
              <a:t>Вовлечение студентов в НИР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DD57D33-56A5-4D7D-B39E-67D708D0E821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214546" y="857232"/>
            <a:ext cx="6929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500" b="1" kern="0" dirty="0" smtClean="0">
                <a:solidFill>
                  <a:srgbClr val="002060"/>
                </a:solidFill>
                <a:latin typeface="Arial"/>
                <a:cs typeface="+mn-cs"/>
              </a:rPr>
              <a:t>13-я Международная научно-практическая конференция  «Актуальные проблемы научно-технического прогресса в АПК»  в рамках</a:t>
            </a:r>
          </a:p>
          <a:p>
            <a:pPr lvl="0" algn="ctr">
              <a:spcBef>
                <a:spcPct val="20000"/>
              </a:spcBef>
            </a:pPr>
            <a:r>
              <a:rPr lang="ru-RU" sz="1500" b="1" kern="0" dirty="0" smtClean="0">
                <a:solidFill>
                  <a:srgbClr val="002060"/>
                </a:solidFill>
                <a:latin typeface="Arial"/>
                <a:cs typeface="+mn-cs"/>
              </a:rPr>
              <a:t> 17-ой агропромышленной выставки «Агроуниверсал-2017»</a:t>
            </a:r>
            <a:endParaRPr lang="ru-RU" sz="1500" b="1" i="1" kern="0" dirty="0" smtClean="0">
              <a:solidFill>
                <a:srgbClr val="002060"/>
              </a:solidFill>
              <a:latin typeface="Arial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3714752"/>
            <a:ext cx="2016090" cy="72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kern="1200" baseline="-25000" dirty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Рыков Виктор Борисович</a:t>
            </a:r>
            <a:r>
              <a:rPr lang="ru-RU" sz="1300" kern="1200" baseline="-25000" dirty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,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1200" baseline="-25000" dirty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д.т.н., профессор, заместитель директора </a:t>
            </a:r>
            <a:r>
              <a:rPr lang="ru-RU" sz="1200" kern="1200" baseline="-25000" dirty="0" err="1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Северо-Кавказского</a:t>
            </a:r>
            <a:r>
              <a:rPr lang="ru-RU" sz="1200" kern="1200" baseline="-25000" dirty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 НИИ механизации и электрификации сельского хозяйства, г. Зерноград</a:t>
            </a:r>
            <a:endParaRPr lang="ru-RU" sz="1200" kern="1200" baseline="-250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6000768"/>
            <a:ext cx="2786050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i="1" baseline="-25000" dirty="0" smtClean="0">
                <a:solidFill>
                  <a:srgbClr val="23236B"/>
                </a:solidFill>
                <a:cs typeface="+mn-cs"/>
              </a:rPr>
              <a:t>Пахомов Виктор Иванович,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aseline="-25000" dirty="0" smtClean="0">
                <a:solidFill>
                  <a:srgbClr val="23236B"/>
                </a:solidFill>
                <a:cs typeface="+mn-cs"/>
              </a:rPr>
              <a:t>д.т.н., профессор, </a:t>
            </a:r>
            <a:r>
              <a:rPr lang="ru-RU" sz="1200" baseline="-25000" dirty="0" smtClean="0">
                <a:solidFill>
                  <a:srgbClr val="23236B"/>
                </a:solidFill>
              </a:rPr>
              <a:t>заведующий кафедрой «Технологии и оборудование переработки продукции АПК»</a:t>
            </a:r>
          </a:p>
          <a:p>
            <a:pPr algn="ctr"/>
            <a:r>
              <a:rPr lang="ru-RU" sz="1200" baseline="-25000" dirty="0" smtClean="0">
                <a:solidFill>
                  <a:srgbClr val="23236B"/>
                </a:solidFill>
              </a:rPr>
              <a:t>ДГТУ, г. Ростов-на-Дону</a:t>
            </a:r>
            <a:endParaRPr lang="ru-RU" sz="1200" baseline="-25000" dirty="0">
              <a:solidFill>
                <a:srgbClr val="23236B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6006485"/>
            <a:ext cx="3071834" cy="718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aseline="-25000" dirty="0" smtClean="0">
                <a:solidFill>
                  <a:srgbClr val="23236B"/>
                </a:solidFill>
                <a:cs typeface="+mn-cs"/>
              </a:rPr>
              <a:t>	</a:t>
            </a:r>
          </a:p>
          <a:p>
            <a:pPr algn="ctr"/>
            <a:r>
              <a:rPr lang="ru-RU" sz="1300" b="1" i="1" baseline="-25000" dirty="0" err="1" smtClean="0">
                <a:solidFill>
                  <a:srgbClr val="23236B"/>
                </a:solidFill>
                <a:cs typeface="+mn-cs"/>
              </a:rPr>
              <a:t>Бутовченко</a:t>
            </a:r>
            <a:r>
              <a:rPr lang="ru-RU" sz="1300" b="1" i="1" baseline="-25000" dirty="0" smtClean="0">
                <a:solidFill>
                  <a:srgbClr val="23236B"/>
                </a:solidFill>
                <a:cs typeface="+mn-cs"/>
              </a:rPr>
              <a:t> Андрей Владимирович</a:t>
            </a:r>
            <a:r>
              <a:rPr lang="ru-RU" sz="1300" baseline="-25000" dirty="0" smtClean="0">
                <a:solidFill>
                  <a:srgbClr val="23236B"/>
                </a:solidFill>
                <a:cs typeface="+mn-cs"/>
              </a:rPr>
              <a:t>, </a:t>
            </a:r>
          </a:p>
          <a:p>
            <a:pPr algn="ctr"/>
            <a:r>
              <a:rPr lang="ru-RU" sz="1200" baseline="-25000" dirty="0" smtClean="0">
                <a:solidFill>
                  <a:srgbClr val="23236B"/>
                </a:solidFill>
                <a:cs typeface="+mn-cs"/>
              </a:rPr>
              <a:t>к.т.н., доцент, заведующий кафедрой «Проектирование и технический сервис транспортно-технологических систем»</a:t>
            </a:r>
          </a:p>
          <a:p>
            <a:pPr algn="ctr"/>
            <a:r>
              <a:rPr lang="ru-RU" sz="1200" baseline="-25000" dirty="0" smtClean="0">
                <a:solidFill>
                  <a:srgbClr val="23236B"/>
                </a:solidFill>
                <a:cs typeface="+mn-cs"/>
              </a:rPr>
              <a:t>ДГТУ, г. Ростов-на-Дону</a:t>
            </a:r>
            <a:endParaRPr lang="ru-RU" sz="1200" baseline="-25000" dirty="0">
              <a:solidFill>
                <a:srgbClr val="23236B"/>
              </a:solidFill>
              <a:cs typeface="+mn-cs"/>
            </a:endParaRPr>
          </a:p>
        </p:txBody>
      </p:sp>
      <p:pic>
        <p:nvPicPr>
          <p:cNvPr id="31746" name="Picture 2" descr="http://www.stgau.ru/bitrix/script%20foto/News%20foto/10.04.2017/8/01.jpg"/>
          <p:cNvPicPr>
            <a:picLocks noChangeAspect="1" noChangeArrowheads="1"/>
          </p:cNvPicPr>
          <p:nvPr/>
        </p:nvPicPr>
        <p:blipFill>
          <a:blip r:embed="rId5"/>
          <a:srcRect l="12139" t="9553" r="2890" b="-651"/>
          <a:stretch>
            <a:fillRect/>
          </a:stretch>
        </p:blipFill>
        <p:spPr bwMode="auto">
          <a:xfrm>
            <a:off x="0" y="1643050"/>
            <a:ext cx="3286180" cy="2347271"/>
          </a:xfrm>
          <a:prstGeom prst="rect">
            <a:avLst/>
          </a:prstGeom>
          <a:noFill/>
        </p:spPr>
      </p:pic>
      <p:pic>
        <p:nvPicPr>
          <p:cNvPr id="31748" name="Picture 4" descr="http://www.stgau.ru/bitrix/script%20foto/News%20foto/10.04.2017/8/02.jpg"/>
          <p:cNvPicPr>
            <a:picLocks noChangeAspect="1" noChangeArrowheads="1"/>
          </p:cNvPicPr>
          <p:nvPr/>
        </p:nvPicPr>
        <p:blipFill>
          <a:blip r:embed="rId6"/>
          <a:srcRect l="11194" t="6720" r="14924"/>
          <a:stretch>
            <a:fillRect/>
          </a:stretch>
        </p:blipFill>
        <p:spPr bwMode="auto">
          <a:xfrm>
            <a:off x="3357554" y="1643050"/>
            <a:ext cx="2500330" cy="2125900"/>
          </a:xfrm>
          <a:prstGeom prst="rect">
            <a:avLst/>
          </a:prstGeom>
          <a:noFill/>
        </p:spPr>
      </p:pic>
      <p:pic>
        <p:nvPicPr>
          <p:cNvPr id="31750" name="Picture 6" descr="http://www.stgau.ru/bitrix/script%20foto/News%20foto/10.04.2017/8/03.jpg"/>
          <p:cNvPicPr>
            <a:picLocks noChangeAspect="1" noChangeArrowheads="1"/>
          </p:cNvPicPr>
          <p:nvPr/>
        </p:nvPicPr>
        <p:blipFill>
          <a:blip r:embed="rId7" cstate="print">
            <a:lum bright="20000" contrast="10000"/>
          </a:blip>
          <a:srcRect/>
          <a:stretch>
            <a:fillRect/>
          </a:stretch>
        </p:blipFill>
        <p:spPr bwMode="auto">
          <a:xfrm>
            <a:off x="6000760" y="1643050"/>
            <a:ext cx="3143240" cy="2143140"/>
          </a:xfrm>
          <a:prstGeom prst="rect">
            <a:avLst/>
          </a:prstGeom>
          <a:noFill/>
        </p:spPr>
      </p:pic>
      <p:pic>
        <p:nvPicPr>
          <p:cNvPr id="31752" name="Picture 8" descr="http://www.stgau.ru/bitrix/script%20foto/News%20foto/10.04.2017/8/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4429132"/>
            <a:ext cx="3071834" cy="1720579"/>
          </a:xfrm>
          <a:prstGeom prst="rect">
            <a:avLst/>
          </a:prstGeom>
          <a:noFill/>
        </p:spPr>
      </p:pic>
      <p:pic>
        <p:nvPicPr>
          <p:cNvPr id="31754" name="Picture 10" descr="http://www.stgau.ru/bitrix/script%20foto/News%20foto/10.04.2017/8/05.jpg"/>
          <p:cNvPicPr>
            <a:picLocks noChangeAspect="1" noChangeArrowheads="1"/>
          </p:cNvPicPr>
          <p:nvPr/>
        </p:nvPicPr>
        <p:blipFill>
          <a:blip r:embed="rId9"/>
          <a:srcRect l="5925" t="1986" r="5206" b="3160"/>
          <a:stretch>
            <a:fillRect/>
          </a:stretch>
        </p:blipFill>
        <p:spPr bwMode="auto">
          <a:xfrm>
            <a:off x="6072198" y="4152905"/>
            <a:ext cx="3071802" cy="2062177"/>
          </a:xfrm>
          <a:prstGeom prst="rect">
            <a:avLst/>
          </a:prstGeom>
          <a:noFill/>
        </p:spPr>
      </p:pic>
      <p:pic>
        <p:nvPicPr>
          <p:cNvPr id="31756" name="Picture 12" descr="http://www.stgau.ru/bitrix/script%20foto/News%20foto/10.04.2017/8/06.jpg"/>
          <p:cNvPicPr>
            <a:picLocks noChangeAspect="1" noChangeArrowheads="1"/>
          </p:cNvPicPr>
          <p:nvPr/>
        </p:nvPicPr>
        <p:blipFill>
          <a:blip r:embed="rId10" cstate="print"/>
          <a:srcRect t="10271" r="4350"/>
          <a:stretch>
            <a:fillRect/>
          </a:stretch>
        </p:blipFill>
        <p:spPr bwMode="auto">
          <a:xfrm>
            <a:off x="357158" y="4000504"/>
            <a:ext cx="1571636" cy="2071678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6000760" y="3643314"/>
            <a:ext cx="314324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i="1" baseline="-25000" dirty="0" smtClean="0">
                <a:solidFill>
                  <a:srgbClr val="23236B"/>
                </a:solidFill>
                <a:cs typeface="+mn-cs"/>
              </a:rPr>
              <a:t>Николай</a:t>
            </a:r>
            <a:r>
              <a:rPr lang="ru-RU" sz="1300" b="1" i="1" dirty="0" smtClean="0">
                <a:solidFill>
                  <a:srgbClr val="23236B"/>
                </a:solidFill>
                <a:cs typeface="+mn-cs"/>
              </a:rPr>
              <a:t> </a:t>
            </a:r>
            <a:r>
              <a:rPr lang="ru-RU" sz="1300" b="1" i="1" baseline="-25000" dirty="0" smtClean="0">
                <a:solidFill>
                  <a:srgbClr val="23236B"/>
                </a:solidFill>
                <a:cs typeface="+mn-cs"/>
              </a:rPr>
              <a:t>Шиллинг</a:t>
            </a:r>
            <a:r>
              <a:rPr lang="ru-RU" sz="1300" kern="1200" baseline="-25000" dirty="0" smtClean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, </a:t>
            </a:r>
            <a:endParaRPr lang="ru-RU" sz="1300" kern="1200" baseline="-25000" dirty="0">
              <a:solidFill>
                <a:srgbClr val="23236B"/>
              </a:solidFill>
              <a:latin typeface="Arial" charset="0"/>
              <a:ea typeface="+mn-ea"/>
              <a:cs typeface="+mn-cs"/>
            </a:endParaRPr>
          </a:p>
          <a:p>
            <a:pPr algn="ctr"/>
            <a:r>
              <a:rPr lang="ru-RU" sz="1200" baseline="-25000" dirty="0" smtClean="0">
                <a:solidFill>
                  <a:srgbClr val="23236B"/>
                </a:solidFill>
                <a:cs typeface="+mn-cs"/>
              </a:rPr>
              <a:t>руководитель отдела продаж в Восточной Европе,  компания </a:t>
            </a:r>
            <a:r>
              <a:rPr lang="ru-RU" sz="1200" baseline="-25000" dirty="0" err="1" smtClean="0">
                <a:solidFill>
                  <a:srgbClr val="23236B"/>
                </a:solidFill>
                <a:cs typeface="+mn-cs"/>
              </a:rPr>
              <a:t>Bernard</a:t>
            </a:r>
            <a:r>
              <a:rPr lang="ru-RU" sz="1200" baseline="-25000" dirty="0" smtClean="0">
                <a:solidFill>
                  <a:srgbClr val="23236B"/>
                </a:solidFill>
                <a:cs typeface="+mn-cs"/>
              </a:rPr>
              <a:t> </a:t>
            </a:r>
            <a:r>
              <a:rPr lang="ru-RU" sz="1200" baseline="-25000" dirty="0" err="1" smtClean="0">
                <a:solidFill>
                  <a:srgbClr val="23236B"/>
                </a:solidFill>
                <a:cs typeface="+mn-cs"/>
              </a:rPr>
              <a:t>van</a:t>
            </a:r>
            <a:r>
              <a:rPr lang="ru-RU" sz="1200" baseline="-25000" dirty="0" smtClean="0">
                <a:solidFill>
                  <a:srgbClr val="23236B"/>
                </a:solidFill>
                <a:cs typeface="+mn-cs"/>
              </a:rPr>
              <a:t> </a:t>
            </a:r>
            <a:r>
              <a:rPr lang="ru-RU" sz="1200" baseline="-25000" dirty="0" err="1" smtClean="0">
                <a:solidFill>
                  <a:srgbClr val="23236B"/>
                </a:solidFill>
                <a:cs typeface="+mn-cs"/>
              </a:rPr>
              <a:t>Lengerich</a:t>
            </a:r>
            <a:r>
              <a:rPr lang="ru-RU" sz="1200" baseline="-25000" dirty="0" smtClean="0">
                <a:solidFill>
                  <a:srgbClr val="23236B"/>
                </a:solidFill>
                <a:cs typeface="+mn-cs"/>
              </a:rPr>
              <a:t> </a:t>
            </a:r>
            <a:r>
              <a:rPr lang="ru-RU" sz="1200" baseline="-25000" dirty="0" err="1" smtClean="0">
                <a:solidFill>
                  <a:srgbClr val="23236B"/>
                </a:solidFill>
                <a:cs typeface="+mn-cs"/>
              </a:rPr>
              <a:t>GmbH</a:t>
            </a:r>
            <a:r>
              <a:rPr lang="ru-RU" sz="1200" baseline="-25000" dirty="0" smtClean="0">
                <a:solidFill>
                  <a:srgbClr val="23236B"/>
                </a:solidFill>
                <a:cs typeface="+mn-cs"/>
              </a:rPr>
              <a:t> &amp; </a:t>
            </a:r>
            <a:r>
              <a:rPr lang="ru-RU" sz="1200" baseline="-25000" dirty="0" err="1" smtClean="0">
                <a:solidFill>
                  <a:srgbClr val="23236B"/>
                </a:solidFill>
                <a:cs typeface="+mn-cs"/>
              </a:rPr>
              <a:t>Co</a:t>
            </a:r>
            <a:r>
              <a:rPr lang="ru-RU" sz="1200" baseline="-25000" dirty="0" smtClean="0">
                <a:solidFill>
                  <a:srgbClr val="23236B"/>
                </a:solidFill>
                <a:cs typeface="+mn-cs"/>
              </a:rPr>
              <a:t>. KG., Германия</a:t>
            </a:r>
            <a:endParaRPr lang="ru-RU" sz="1200" kern="1200" baseline="-250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00760" y="6143644"/>
            <a:ext cx="2928958" cy="47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i="1" baseline="-25000" dirty="0" err="1" smtClean="0">
                <a:solidFill>
                  <a:srgbClr val="23236B"/>
                </a:solidFill>
                <a:cs typeface="+mn-cs"/>
              </a:rPr>
              <a:t>Исенов</a:t>
            </a:r>
            <a:r>
              <a:rPr lang="ru-RU" sz="1300" b="1" i="1" baseline="-25000" dirty="0" smtClean="0">
                <a:solidFill>
                  <a:srgbClr val="23236B"/>
                </a:solidFill>
                <a:cs typeface="+mn-cs"/>
              </a:rPr>
              <a:t> К.Г., </a:t>
            </a:r>
            <a:r>
              <a:rPr lang="ru-RU" sz="1300" b="1" i="1" baseline="-25000" dirty="0" err="1" smtClean="0">
                <a:solidFill>
                  <a:srgbClr val="23236B"/>
                </a:solidFill>
                <a:cs typeface="+mn-cs"/>
              </a:rPr>
              <a:t>Байшугулова</a:t>
            </a:r>
            <a:r>
              <a:rPr lang="ru-RU" sz="1300" b="1" i="1" baseline="-25000" dirty="0" smtClean="0">
                <a:solidFill>
                  <a:srgbClr val="23236B"/>
                </a:solidFill>
                <a:cs typeface="+mn-cs"/>
              </a:rPr>
              <a:t> Ш.К.</a:t>
            </a:r>
            <a:r>
              <a:rPr lang="ru-RU" sz="1300" baseline="-25000" dirty="0" smtClean="0">
                <a:solidFill>
                  <a:srgbClr val="23236B"/>
                </a:solidFill>
                <a:cs typeface="+mn-cs"/>
              </a:rPr>
              <a:t>, </a:t>
            </a:r>
          </a:p>
          <a:p>
            <a:pPr algn="ctr"/>
            <a:r>
              <a:rPr lang="ru-RU" sz="1200" baseline="-25000" dirty="0" smtClean="0">
                <a:solidFill>
                  <a:srgbClr val="23236B"/>
                </a:solidFill>
                <a:cs typeface="+mn-cs"/>
              </a:rPr>
              <a:t>докторанты, Казахский агротехнический университет им. С.Сейфуллина, г. Астана, Республика Казахстан</a:t>
            </a:r>
            <a:endParaRPr lang="ru-RU" sz="1200" baseline="-25000" dirty="0">
              <a:solidFill>
                <a:srgbClr val="23236B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3E2B1E-DB02-469D-8748-914B23D810D6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23556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8631238" y="6524625"/>
            <a:ext cx="512762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DD57D33-56A5-4D7D-B39E-67D708D0E821}" type="slidenum">
              <a:rPr lang="ru-RU" sz="1600" b="1">
                <a:solidFill>
                  <a:schemeClr val="bg1"/>
                </a:solidFill>
                <a:ea typeface="Microsoft YaHei" pitchFamily="34" charset="-122"/>
                <a:cs typeface="Arial Unicode MS" pitchFamily="34" charset="-128"/>
              </a:rPr>
              <a:pPr algn="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ru-RU" sz="1600" b="1">
              <a:solidFill>
                <a:schemeClr val="bg1"/>
              </a:solidFill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47813" y="115888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Ставропольский  государственный аграрный  университет</a:t>
            </a: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3" cstate="print"/>
          <a:srcRect l="5260" t="7623" r="3471" b="5409"/>
          <a:stretch>
            <a:fillRect/>
          </a:stretch>
        </p:blipFill>
        <p:spPr bwMode="auto">
          <a:xfrm>
            <a:off x="8148638" y="14288"/>
            <a:ext cx="1000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ОСНОВНОЙ герб под рез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85886" y="857232"/>
            <a:ext cx="7358114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20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Патентная деятельность сотрудников факультета</a:t>
            </a:r>
          </a:p>
        </p:txBody>
      </p:sp>
      <p:pic>
        <p:nvPicPr>
          <p:cNvPr id="22" name="Picture 14" descr="Техн"/>
          <p:cNvPicPr>
            <a:picLocks noChangeAspect="1" noChangeArrowheads="1"/>
          </p:cNvPicPr>
          <p:nvPr/>
        </p:nvPicPr>
        <p:blipFill>
          <a:blip r:embed="rId5">
            <a:lum bright="30000" contrast="18000"/>
          </a:blip>
          <a:srcRect l="7874" t="9764" r="3174" b="4395"/>
          <a:stretch>
            <a:fillRect/>
          </a:stretch>
        </p:blipFill>
        <p:spPr bwMode="auto">
          <a:xfrm>
            <a:off x="455796" y="1214422"/>
            <a:ext cx="3228761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Object 13"/>
          <p:cNvGraphicFramePr>
            <a:graphicFrameLocks noChangeAspect="1"/>
          </p:cNvGraphicFramePr>
          <p:nvPr/>
        </p:nvGraphicFramePr>
        <p:xfrm>
          <a:off x="4643438" y="2357430"/>
          <a:ext cx="4357718" cy="280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90169165"/>
              </p:ext>
            </p:extLst>
          </p:nvPr>
        </p:nvGraphicFramePr>
        <p:xfrm>
          <a:off x="357158" y="3357562"/>
          <a:ext cx="4092575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2963" y="5684862"/>
            <a:ext cx="842962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45313" y="5681686"/>
            <a:ext cx="82232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31150" y="5670574"/>
            <a:ext cx="839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00613" y="5707086"/>
            <a:ext cx="8159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14"/>
          <p:cNvSpPr>
            <a:spLocks noChangeArrowheads="1"/>
          </p:cNvSpPr>
          <p:nvPr/>
        </p:nvSpPr>
        <p:spPr bwMode="auto">
          <a:xfrm>
            <a:off x="5072066" y="5143512"/>
            <a:ext cx="255587" cy="219075"/>
          </a:xfrm>
          <a:prstGeom prst="rect">
            <a:avLst/>
          </a:prstGeom>
          <a:solidFill>
            <a:srgbClr val="CDF1F3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srgbClr val="CDF1F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5286380" y="5286388"/>
            <a:ext cx="26432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700" i="1" kern="1200" baseline="-25000" dirty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 -</a:t>
            </a:r>
            <a:r>
              <a:rPr lang="ru-RU" sz="2700" b="1" i="1" kern="1200" baseline="-25000" dirty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ru-RU" b="1" i="1" kern="1200" baseline="-25000" dirty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программы для ЭВМ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1200" baseline="-25000" dirty="0">
                <a:solidFill>
                  <a:srgbClr val="262673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31" name="Прямоугольник 14"/>
          <p:cNvSpPr>
            <a:spLocks noChangeArrowheads="1"/>
          </p:cNvSpPr>
          <p:nvPr/>
        </p:nvSpPr>
        <p:spPr bwMode="auto">
          <a:xfrm>
            <a:off x="5072066" y="5429264"/>
            <a:ext cx="255587" cy="219075"/>
          </a:xfrm>
          <a:prstGeom prst="rect">
            <a:avLst/>
          </a:prstGeom>
          <a:solidFill>
            <a:srgbClr val="0070C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3786182" y="1428736"/>
            <a:ext cx="5557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kern="1200" dirty="0">
                <a:solidFill>
                  <a:srgbClr val="003366"/>
                </a:solidFill>
                <a:latin typeface="Arial" charset="0"/>
                <a:ea typeface="+mn-ea"/>
                <a:cs typeface="+mn-cs"/>
              </a:rPr>
              <a:t>ПОЛУЧЕНО ПАТЕНТОВ НА ИЗОБРЕТЕНИЕ,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kern="1200" dirty="0">
                <a:solidFill>
                  <a:srgbClr val="003366"/>
                </a:solidFill>
                <a:latin typeface="Arial" charset="0"/>
                <a:ea typeface="+mn-ea"/>
                <a:cs typeface="+mn-cs"/>
              </a:rPr>
              <a:t>ПОЛЕЗНУЮ МОДЕЛЬ, РЕГИСТРАЦИЯ ПРОГРАММ ДЛЯ ЭВМ</a:t>
            </a: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5286380" y="5000636"/>
            <a:ext cx="434504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700" i="1" kern="1200" baseline="-25000" dirty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 -</a:t>
            </a:r>
            <a:r>
              <a:rPr lang="ru-RU" sz="2700" b="1" i="1" kern="1200" baseline="-25000" dirty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ru-RU" b="1" i="1" kern="1200" baseline="-25000" dirty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патенты на изобретение, полезную модель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1200" baseline="-25000" dirty="0">
                <a:solidFill>
                  <a:srgbClr val="262673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715140" y="2357430"/>
            <a:ext cx="373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baseline="-25000" dirty="0" smtClean="0">
                <a:solidFill>
                  <a:srgbClr val="002060"/>
                </a:solidFill>
              </a:rPr>
              <a:t>21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500958" y="2357430"/>
            <a:ext cx="445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baseline="-25000" dirty="0" smtClean="0">
                <a:solidFill>
                  <a:srgbClr val="002060"/>
                </a:solidFill>
              </a:rPr>
              <a:t>25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29322" y="2357430"/>
            <a:ext cx="373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baseline="-25000" dirty="0" smtClean="0">
                <a:solidFill>
                  <a:srgbClr val="002060"/>
                </a:solidFill>
              </a:rPr>
              <a:t>24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43504" y="2357430"/>
            <a:ext cx="373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baseline="-25000" dirty="0" smtClean="0">
                <a:solidFill>
                  <a:srgbClr val="002060"/>
                </a:solidFill>
              </a:rPr>
              <a:t>16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358214" y="2357430"/>
            <a:ext cx="3738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baseline="-25000" dirty="0" smtClean="0">
                <a:solidFill>
                  <a:srgbClr val="002060"/>
                </a:solidFill>
              </a:rPr>
              <a:t>15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14"/>
          <p:cNvSpPr>
            <a:spLocks noChangeArrowheads="1"/>
          </p:cNvSpPr>
          <p:nvPr/>
        </p:nvSpPr>
        <p:spPr bwMode="auto">
          <a:xfrm>
            <a:off x="698476" y="5616189"/>
            <a:ext cx="255587" cy="219075"/>
          </a:xfrm>
          <a:prstGeom prst="rect">
            <a:avLst/>
          </a:prstGeom>
          <a:solidFill>
            <a:srgbClr val="7030A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srgbClr val="CDF1F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933427" y="5753695"/>
            <a:ext cx="26432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700" i="1" kern="1200" baseline="-25000" dirty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 -</a:t>
            </a:r>
            <a:r>
              <a:rPr lang="ru-RU" sz="2700" b="1" i="1" kern="1200" baseline="-25000" dirty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ru-RU" b="1" i="1" kern="1200" baseline="-25000" dirty="0" smtClean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2017</a:t>
            </a:r>
            <a:endParaRPr lang="ru-RU" b="1" i="1" kern="1200" baseline="-25000" dirty="0">
              <a:solidFill>
                <a:srgbClr val="23236B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1200" baseline="-25000" dirty="0">
                <a:solidFill>
                  <a:srgbClr val="262673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41" name="Прямоугольник 14"/>
          <p:cNvSpPr>
            <a:spLocks noChangeArrowheads="1"/>
          </p:cNvSpPr>
          <p:nvPr/>
        </p:nvSpPr>
        <p:spPr bwMode="auto">
          <a:xfrm>
            <a:off x="698476" y="5901941"/>
            <a:ext cx="255587" cy="219075"/>
          </a:xfrm>
          <a:prstGeom prst="rect">
            <a:avLst/>
          </a:prstGeom>
          <a:solidFill>
            <a:srgbClr val="92D05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TextBox 11"/>
          <p:cNvSpPr txBox="1">
            <a:spLocks noChangeArrowheads="1"/>
          </p:cNvSpPr>
          <p:nvPr/>
        </p:nvSpPr>
        <p:spPr bwMode="auto">
          <a:xfrm>
            <a:off x="912790" y="5473313"/>
            <a:ext cx="26432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700" i="1" kern="1200" baseline="-25000" dirty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 -</a:t>
            </a:r>
            <a:r>
              <a:rPr lang="ru-RU" sz="2700" b="1" i="1" kern="1200" baseline="-25000" dirty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ru-RU" b="1" i="1" kern="1200" baseline="-25000" dirty="0" smtClean="0">
                <a:solidFill>
                  <a:srgbClr val="23236B"/>
                </a:solidFill>
                <a:latin typeface="Arial" charset="0"/>
                <a:ea typeface="+mn-ea"/>
                <a:cs typeface="+mn-cs"/>
              </a:rPr>
              <a:t>2016</a:t>
            </a:r>
            <a:endParaRPr lang="ru-RU" b="1" i="1" kern="1200" baseline="-25000" dirty="0">
              <a:solidFill>
                <a:srgbClr val="23236B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1200" baseline="-25000" dirty="0">
                <a:solidFill>
                  <a:srgbClr val="262673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43" name="_s63497"/>
          <p:cNvSpPr>
            <a:spLocks noChangeArrowheads="1"/>
          </p:cNvSpPr>
          <p:nvPr/>
        </p:nvSpPr>
        <p:spPr bwMode="auto">
          <a:xfrm>
            <a:off x="2216" y="6203018"/>
            <a:ext cx="4929190" cy="500042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lvl="0" algn="ctr">
              <a:defRPr/>
            </a:pPr>
            <a:r>
              <a:rPr lang="ru-RU" sz="1500" b="1" dirty="0" smtClean="0">
                <a:solidFill>
                  <a:srgbClr val="002060"/>
                </a:solidFill>
                <a:cs typeface="+mn-cs"/>
              </a:rPr>
              <a:t>         </a:t>
            </a:r>
            <a:r>
              <a:rPr lang="ru-RU" sz="1400" b="1" dirty="0" smtClean="0">
                <a:solidFill>
                  <a:srgbClr val="002060"/>
                </a:solidFill>
                <a:cs typeface="+mn-cs"/>
              </a:rPr>
              <a:t>Повысить уровень коммерциализации патентов </a:t>
            </a:r>
          </a:p>
          <a:p>
            <a:pPr lvl="0" algn="ctr">
              <a:defRPr/>
            </a:pPr>
            <a:r>
              <a:rPr lang="ru-RU" sz="1400" b="1" dirty="0" smtClean="0">
                <a:solidFill>
                  <a:srgbClr val="002060"/>
                </a:solidFill>
                <a:cs typeface="+mn-cs"/>
              </a:rPr>
              <a:t>путем создания МИП по программе СТАРТ.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7968</TotalTime>
  <Words>2741</Words>
  <Application>Microsoft Office PowerPoint</Application>
  <PresentationFormat>Экран (4:3)</PresentationFormat>
  <Paragraphs>767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Слайд 1</vt:lpstr>
      <vt:lpstr>Кадровый потенциал факультета</vt:lpstr>
      <vt:lpstr>Эффективность научных школ в подготовке кадров</vt:lpstr>
      <vt:lpstr>Проблемы объединенного диссертационного совета  Д 999.021.02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ФМСХ</cp:lastModifiedBy>
  <cp:revision>741</cp:revision>
  <cp:lastPrinted>2016-07-02T10:08:23Z</cp:lastPrinted>
  <dcterms:created xsi:type="dcterms:W3CDTF">2013-09-27T10:41:45Z</dcterms:created>
  <dcterms:modified xsi:type="dcterms:W3CDTF">2018-03-01T05:54:35Z</dcterms:modified>
</cp:coreProperties>
</file>